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Helvetica Neue"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C498A9-15F2-4A2B-86FE-E2EEAA1F7944}">
  <a:tblStyle styleId="{E3C498A9-15F2-4A2B-86FE-E2EEAA1F794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F0C23EE4-C8DA-4E7C-9C2F-4DE286446F4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a:t>Introduction - Lily (1 minute)</a:t>
            </a:r>
            <a:endParaRPr/>
          </a:p>
          <a:p>
            <a:pPr marL="457200" lvl="0" indent="-298450" algn="l" rtl="0">
              <a:spcBef>
                <a:spcPts val="0"/>
              </a:spcBef>
              <a:spcAft>
                <a:spcPts val="0"/>
              </a:spcAft>
              <a:buSzPts val="1100"/>
              <a:buAutoNum type="arabicPeriod"/>
            </a:pPr>
            <a:r>
              <a:rPr lang="en-US"/>
              <a:t>Research Motivations, Questions, Objectives - Jack (2 Mins)</a:t>
            </a:r>
            <a:endParaRPr/>
          </a:p>
          <a:p>
            <a:pPr marL="457200" lvl="0" indent="-298450" algn="l" rtl="0">
              <a:spcBef>
                <a:spcPts val="0"/>
              </a:spcBef>
              <a:spcAft>
                <a:spcPts val="0"/>
              </a:spcAft>
              <a:buSzPts val="1100"/>
              <a:buAutoNum type="arabicPeriod"/>
            </a:pPr>
            <a:r>
              <a:rPr lang="en-US"/>
              <a:t>Data including pre-processing and methods - Jingnan (2 Mins)</a:t>
            </a:r>
            <a:endParaRPr/>
          </a:p>
          <a:p>
            <a:pPr marL="457200" lvl="0" indent="-298450" algn="l" rtl="0">
              <a:spcBef>
                <a:spcPts val="0"/>
              </a:spcBef>
              <a:spcAft>
                <a:spcPts val="0"/>
              </a:spcAft>
              <a:buSzPts val="1100"/>
              <a:buAutoNum type="arabicPeriod"/>
            </a:pPr>
            <a:r>
              <a:rPr lang="en-US"/>
              <a:t>Analysis Q1 - Oje (3 Mins)</a:t>
            </a:r>
            <a:endParaRPr/>
          </a:p>
          <a:p>
            <a:pPr marL="457200" lvl="0" indent="-298450" algn="l" rtl="0">
              <a:spcBef>
                <a:spcPts val="0"/>
              </a:spcBef>
              <a:spcAft>
                <a:spcPts val="0"/>
              </a:spcAft>
              <a:buSzPts val="1100"/>
              <a:buAutoNum type="arabicPeriod"/>
            </a:pPr>
            <a:r>
              <a:rPr lang="en-US"/>
              <a:t>Analysis Q2 - Vicky </a:t>
            </a:r>
            <a:r>
              <a:rPr lang="en-US">
                <a:solidFill>
                  <a:schemeClr val="dk1"/>
                </a:solidFill>
              </a:rPr>
              <a:t>(3 Mins)</a:t>
            </a:r>
            <a:endParaRPr/>
          </a:p>
          <a:p>
            <a:pPr marL="457200" lvl="0" indent="-298450" algn="l" rtl="0">
              <a:spcBef>
                <a:spcPts val="0"/>
              </a:spcBef>
              <a:spcAft>
                <a:spcPts val="0"/>
              </a:spcAft>
              <a:buSzPts val="1100"/>
              <a:buAutoNum type="arabicPeriod"/>
            </a:pPr>
            <a:r>
              <a:rPr lang="en-US"/>
              <a:t>Analysis Q3 and </a:t>
            </a:r>
            <a:r>
              <a:rPr lang="en-US">
                <a:solidFill>
                  <a:schemeClr val="dk1"/>
                </a:solidFill>
              </a:rPr>
              <a:t>Conclusion (practical implications) - Sanket (4 Mins)</a:t>
            </a: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07e4c0b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b07e4c0b97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edd30b55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aedd30b55e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edd30b55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aedd30b55e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edd30b55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aedd30b55e_1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edd30b55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aedd30b55e_1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edd30b55e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aedd30b55e_1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edd30b55e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aedd30b55e_1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ecac6c2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aecac6c26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edd30b55e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aedd30b55e_1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f2c6667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the table, it indicates that Daenerys said to kill more frequently than Cersei did.</a:t>
            </a:r>
            <a:endParaRPr/>
          </a:p>
          <a:p>
            <a:pPr marL="0" lvl="0" indent="0" algn="l" rtl="0">
              <a:spcBef>
                <a:spcPts val="0"/>
              </a:spcBef>
              <a:spcAft>
                <a:spcPts val="0"/>
              </a:spcAft>
              <a:buNone/>
            </a:pPr>
            <a:endParaRPr/>
          </a:p>
        </p:txBody>
      </p:sp>
      <p:sp>
        <p:nvSpPr>
          <p:cNvPr id="279" name="Google Shape;279;gaf2c66670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f2c66670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and Cersei said love more frequent than daenerys did. </a:t>
            </a:r>
            <a:endParaRPr/>
          </a:p>
        </p:txBody>
      </p:sp>
      <p:sp>
        <p:nvSpPr>
          <p:cNvPr id="289" name="Google Shape;289;gaf2c66670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f2c66670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a:t>If you believe that mercy is the most important quality of a leader, then Cersei is the better queen based on our research</a:t>
            </a:r>
            <a:endParaRPr/>
          </a:p>
          <a:p>
            <a:pPr marL="0" lvl="0" indent="0" algn="l" rtl="0">
              <a:spcBef>
                <a:spcPts val="1000"/>
              </a:spcBef>
              <a:spcAft>
                <a:spcPts val="0"/>
              </a:spcAft>
              <a:buNone/>
            </a:pPr>
            <a:endParaRPr/>
          </a:p>
          <a:p>
            <a:pPr marL="0" lvl="0" indent="0" algn="l" rtl="0">
              <a:spcBef>
                <a:spcPts val="1000"/>
              </a:spcBef>
              <a:spcAft>
                <a:spcPts val="0"/>
              </a:spcAft>
              <a:buNone/>
            </a:pPr>
            <a:r>
              <a:rPr lang="en-US"/>
              <a:t>But maybe it’s too early to draw a conclusion. The information from the frequency of kill and love is very limited, so we are going to explore more clues to answer this question by deep down to the Cercei and Daenerys’ words cloud</a:t>
            </a:r>
            <a:endParaRPr/>
          </a:p>
          <a:p>
            <a:pPr marL="0" lvl="0" indent="0" algn="l" rtl="0">
              <a:spcBef>
                <a:spcPts val="1000"/>
              </a:spcBef>
              <a:spcAft>
                <a:spcPts val="0"/>
              </a:spcAft>
              <a:buClr>
                <a:schemeClr val="dk1"/>
              </a:buClr>
              <a:buSzPts val="1100"/>
              <a:buFont typeface="Arial"/>
              <a:buNone/>
            </a:pPr>
            <a:endParaRPr/>
          </a:p>
        </p:txBody>
      </p:sp>
      <p:sp>
        <p:nvSpPr>
          <p:cNvPr id="298" name="Google Shape;298;gaf2c666705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f2c666705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000">
              <a:solidFill>
                <a:schemeClr val="dk1"/>
              </a:solidFill>
              <a:highlight>
                <a:srgbClr val="FFFFFF"/>
              </a:highlight>
              <a:latin typeface="Helvetica Neue"/>
              <a:ea typeface="Helvetica Neue"/>
              <a:cs typeface="Helvetica Neue"/>
              <a:sym typeface="Helvetica Neue"/>
            </a:endParaRPr>
          </a:p>
        </p:txBody>
      </p:sp>
      <p:sp>
        <p:nvSpPr>
          <p:cNvPr id="308" name="Google Shape;308;gaf2c666705_6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7bcebc3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a7bcebc31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7bcebc3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a7bcebc319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7bcebc31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a7bcebc319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7bcebc31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a7bcebc319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06cad915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b06cad915b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b06cad915b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b06cad915b_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06cad915b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b06cad915b_2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a:t>According to Dr. Paul Mroczka, an Associate Professor of Theatre and Director of Theatre at Plymouth State University, Script analysis is the major tool directors and others use in the theatre to turn a written script into the three-dimensional production, thus it is an important skill for directors, designers, and actors to master. </a:t>
            </a:r>
            <a:endParaRPr sz="16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Clr>
                <a:schemeClr val="dk1"/>
              </a:buClr>
              <a:buSzPts val="1100"/>
              <a:buFont typeface="Arial"/>
              <a:buNone/>
            </a:pPr>
            <a:r>
              <a:rPr lang="en-US" sz="1600"/>
              <a:t>Not only the audience can gain a deeper insights of Game of Thrones</a:t>
            </a:r>
            <a:r>
              <a:rPr lang="en-US" sz="1700">
                <a:latin typeface="Calibri"/>
                <a:ea typeface="Calibri"/>
                <a:cs typeface="Calibri"/>
                <a:sym typeface="Calibri"/>
              </a:rPr>
              <a:t> </a:t>
            </a:r>
            <a:r>
              <a:rPr lang="en-US" sz="1600"/>
              <a:t>using script analysis, it also help professionals such as television producer or director, screenwriter, and actors to better understand how the show is a </a:t>
            </a:r>
            <a:r>
              <a:rPr lang="en-US" sz="1700">
                <a:latin typeface="Calibri"/>
                <a:ea typeface="Calibri"/>
                <a:cs typeface="Calibri"/>
                <a:sym typeface="Calibri"/>
              </a:rPr>
              <a:t>triumph in storytelling of characters, plot twists, dialogues, and emotions.</a:t>
            </a:r>
            <a:endParaRPr sz="500"/>
          </a:p>
        </p:txBody>
      </p:sp>
      <p:sp>
        <p:nvSpPr>
          <p:cNvPr id="407" name="Google Shape;40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07ee4f90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b07ee4f90a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ecac6c2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aecac6c26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f52502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af52502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f525026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af525026e9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cac6c26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aecac6c26f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ecac6c26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aecac6c26f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kaggle.com/albenft/game-of-thrones-script-all-seasons"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pic>
        <p:nvPicPr>
          <p:cNvPr id="84" name="Google Shape;84;p13" descr="Game Of Thrones Chair Wallpapers - Wallpaper Cave"/>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8062400" y="1672450"/>
            <a:ext cx="3847499" cy="4796900"/>
          </a:xfrm>
          <a:prstGeom prst="rect">
            <a:avLst/>
          </a:prstGeom>
          <a:noFill/>
          <a:ln>
            <a:noFill/>
          </a:ln>
        </p:spPr>
      </p:pic>
      <p:sp>
        <p:nvSpPr>
          <p:cNvPr id="85" name="Google Shape;85;p13"/>
          <p:cNvSpPr txBox="1">
            <a:spLocks noGrp="1"/>
          </p:cNvSpPr>
          <p:nvPr>
            <p:ph type="subTitle" idx="1"/>
          </p:nvPr>
        </p:nvSpPr>
        <p:spPr>
          <a:xfrm>
            <a:off x="414156" y="617969"/>
            <a:ext cx="91440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None/>
            </a:pPr>
            <a:r>
              <a:rPr lang="en-US">
                <a:solidFill>
                  <a:schemeClr val="lt1"/>
                </a:solidFill>
                <a:latin typeface="Times New Roman"/>
                <a:ea typeface="Times New Roman"/>
                <a:cs typeface="Times New Roman"/>
                <a:sym typeface="Times New Roman"/>
              </a:rPr>
              <a:t>The Beginner’s Guide To</a:t>
            </a:r>
            <a:endParaRPr/>
          </a:p>
        </p:txBody>
      </p:sp>
      <p:pic>
        <p:nvPicPr>
          <p:cNvPr id="86" name="Google Shape;86;p13" descr="Game of Thrones – AFI Agency"/>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206250" y="2667399"/>
            <a:ext cx="7856146" cy="1041121"/>
          </a:xfrm>
          <a:prstGeom prst="rect">
            <a:avLst/>
          </a:prstGeom>
          <a:noFill/>
          <a:ln>
            <a:noFill/>
          </a:ln>
        </p:spPr>
      </p:pic>
      <p:sp>
        <p:nvSpPr>
          <p:cNvPr id="87" name="Google Shape;87;p13"/>
          <p:cNvSpPr txBox="1"/>
          <p:nvPr/>
        </p:nvSpPr>
        <p:spPr>
          <a:xfrm>
            <a:off x="414148" y="5464950"/>
            <a:ext cx="9351900" cy="352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400"/>
              <a:buFont typeface="Arial"/>
              <a:buNone/>
            </a:pPr>
            <a:r>
              <a:rPr lang="en-US" sz="1700">
                <a:solidFill>
                  <a:schemeClr val="lt1"/>
                </a:solidFill>
              </a:rPr>
              <a:t>CIS/STA 9665 Term Project Final Presentation - Team 9</a:t>
            </a:r>
            <a:endParaRPr sz="1700">
              <a:solidFill>
                <a:schemeClr val="dk1"/>
              </a:solidFill>
            </a:endParaRPr>
          </a:p>
          <a:p>
            <a:pPr marL="0" marR="0" lvl="0" indent="0" algn="l" rtl="0">
              <a:lnSpc>
                <a:spcPct val="90000"/>
              </a:lnSpc>
              <a:spcBef>
                <a:spcPts val="0"/>
              </a:spcBef>
              <a:spcAft>
                <a:spcPts val="0"/>
              </a:spcAft>
              <a:buClr>
                <a:schemeClr val="lt1"/>
              </a:buClr>
              <a:buSzPts val="1400"/>
              <a:buFont typeface="Arial"/>
              <a:buNone/>
            </a:pP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2"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68" name="Google Shape;168;p22"/>
          <p:cNvSpPr txBox="1">
            <a:spLocks noGrp="1"/>
          </p:cNvSpPr>
          <p:nvPr>
            <p:ph type="subTitle" idx="1"/>
          </p:nvPr>
        </p:nvSpPr>
        <p:spPr>
          <a:xfrm>
            <a:off x="430226" y="478949"/>
            <a:ext cx="10892400" cy="400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800" b="1">
                <a:solidFill>
                  <a:schemeClr val="lt1"/>
                </a:solidFill>
                <a:latin typeface="Arial"/>
                <a:ea typeface="Arial"/>
                <a:cs typeface="Arial"/>
                <a:sym typeface="Arial"/>
              </a:rPr>
              <a:t>Text Dataset</a:t>
            </a:r>
            <a:endParaRPr sz="2200" b="1">
              <a:latin typeface="Arial"/>
              <a:ea typeface="Arial"/>
              <a:cs typeface="Arial"/>
              <a:sym typeface="Arial"/>
            </a:endParaRPr>
          </a:p>
        </p:txBody>
      </p:sp>
      <p:pic>
        <p:nvPicPr>
          <p:cNvPr id="169" name="Google Shape;169;p22"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graphicFrame>
        <p:nvGraphicFramePr>
          <p:cNvPr id="170" name="Google Shape;170;p22"/>
          <p:cNvGraphicFramePr/>
          <p:nvPr/>
        </p:nvGraphicFramePr>
        <p:xfrm>
          <a:off x="1458898" y="1663370"/>
          <a:ext cx="9274200" cy="4059650"/>
        </p:xfrm>
        <a:graphic>
          <a:graphicData uri="http://schemas.openxmlformats.org/drawingml/2006/table">
            <a:tbl>
              <a:tblPr firstRow="1" bandRow="1">
                <a:noFill/>
                <a:tableStyleId>{E3C498A9-15F2-4A2B-86FE-E2EEAA1F7944}</a:tableStyleId>
              </a:tblPr>
              <a:tblGrid>
                <a:gridCol w="4637100">
                  <a:extLst>
                    <a:ext uri="{9D8B030D-6E8A-4147-A177-3AD203B41FA5}">
                      <a16:colId xmlns:a16="http://schemas.microsoft.com/office/drawing/2014/main" val="20000"/>
                    </a:ext>
                  </a:extLst>
                </a:gridCol>
                <a:gridCol w="4637100">
                  <a:extLst>
                    <a:ext uri="{9D8B030D-6E8A-4147-A177-3AD203B41FA5}">
                      <a16:colId xmlns:a16="http://schemas.microsoft.com/office/drawing/2014/main" val="20001"/>
                    </a:ext>
                  </a:extLst>
                </a:gridCol>
              </a:tblGrid>
              <a:tr h="579950">
                <a:tc>
                  <a:txBody>
                    <a:bodyPr/>
                    <a:lstStyle/>
                    <a:p>
                      <a:pPr marL="0" marR="0" lvl="0" indent="0" algn="ctr" rtl="0">
                        <a:spcBef>
                          <a:spcPts val="0"/>
                        </a:spcBef>
                        <a:spcAft>
                          <a:spcPts val="0"/>
                        </a:spcAft>
                        <a:buNone/>
                      </a:pPr>
                      <a:r>
                        <a:rPr lang="en-US" sz="2100" u="none" strike="noStrike" cap="none">
                          <a:solidFill>
                            <a:schemeClr val="lt1"/>
                          </a:solidFill>
                          <a:latin typeface="Arial"/>
                          <a:ea typeface="Arial"/>
                          <a:cs typeface="Arial"/>
                          <a:sym typeface="Arial"/>
                        </a:rPr>
                        <a:t>Columns</a:t>
                      </a:r>
                      <a:endParaRPr sz="11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chemeClr val="lt1"/>
                          </a:solidFill>
                          <a:latin typeface="Arial"/>
                          <a:ea typeface="Arial"/>
                          <a:cs typeface="Arial"/>
                          <a:sym typeface="Arial"/>
                        </a:rPr>
                        <a:t>Description</a:t>
                      </a:r>
                      <a:endParaRPr sz="11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Release Date</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Original Air Date Of Episode</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Season</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Season Number</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Episode</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Episode Number</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Title</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Episode Title</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Name</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Character Name</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579950">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Sentence</a:t>
                      </a:r>
                      <a:endParaRPr sz="1100">
                        <a:solidFill>
                          <a:srgbClr val="000000"/>
                        </a:solidFill>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100" u="none" strike="noStrike" cap="none">
                          <a:solidFill>
                            <a:srgbClr val="000000"/>
                          </a:solidFill>
                          <a:latin typeface="Arial"/>
                          <a:ea typeface="Arial"/>
                          <a:cs typeface="Arial"/>
                          <a:sym typeface="Arial"/>
                        </a:rPr>
                        <a:t>Sentence Spoken</a:t>
                      </a:r>
                      <a:endParaRPr sz="1100">
                        <a:solidFill>
                          <a:srgbClr val="00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bl>
          </a:graphicData>
        </a:graphic>
      </p:graphicFrame>
      <p:sp>
        <p:nvSpPr>
          <p:cNvPr id="171" name="Google Shape;171;p22"/>
          <p:cNvSpPr txBox="1"/>
          <p:nvPr/>
        </p:nvSpPr>
        <p:spPr>
          <a:xfrm>
            <a:off x="1426348" y="1201673"/>
            <a:ext cx="9339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i="0" u="none" strike="noStrike" cap="none">
                <a:solidFill>
                  <a:schemeClr val="lt1"/>
                </a:solidFill>
              </a:rPr>
              <a:t>GOT Script Dataset</a:t>
            </a:r>
            <a:endParaRPr sz="1200"/>
          </a:p>
        </p:txBody>
      </p:sp>
      <p:sp>
        <p:nvSpPr>
          <p:cNvPr id="172" name="Google Shape;172;p22"/>
          <p:cNvSpPr txBox="1"/>
          <p:nvPr/>
        </p:nvSpPr>
        <p:spPr>
          <a:xfrm>
            <a:off x="957215" y="6320907"/>
            <a:ext cx="933930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i="0" u="none" strike="noStrike" cap="none">
                <a:solidFill>
                  <a:schemeClr val="lt1"/>
                </a:solidFill>
              </a:rPr>
              <a:t>Data source : </a:t>
            </a:r>
            <a:r>
              <a:rPr lang="en-US" sz="1800" i="0" u="sng" strike="noStrike" cap="none">
                <a:solidFill>
                  <a:srgbClr val="1155CC"/>
                </a:solidFill>
                <a:hlinkClick r:id="rId5">
                  <a:extLst>
                    <a:ext uri="{A12FA001-AC4F-418D-AE19-62706E023703}">
                      <ahyp:hlinkClr xmlns:ahyp="http://schemas.microsoft.com/office/drawing/2018/hyperlinkcolor" val="tx"/>
                    </a:ext>
                  </a:extLst>
                </a:hlinkClick>
              </a:rPr>
              <a:t>https://www.kaggle.com/albenft/game-of-thrones-script-all-seasons</a:t>
            </a:r>
            <a:endParaRPr sz="1600" i="0" u="none" strike="noStrike" cap="none">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pic>
        <p:nvPicPr>
          <p:cNvPr id="177" name="Google Shape;177;p23"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78" name="Google Shape;178;p23"/>
          <p:cNvSpPr txBox="1">
            <a:spLocks noGrp="1"/>
          </p:cNvSpPr>
          <p:nvPr>
            <p:ph type="subTitle" idx="1"/>
          </p:nvPr>
        </p:nvSpPr>
        <p:spPr>
          <a:xfrm>
            <a:off x="609599" y="627200"/>
            <a:ext cx="93978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100">
                <a:solidFill>
                  <a:schemeClr val="lt1"/>
                </a:solidFill>
                <a:latin typeface="Arial"/>
                <a:ea typeface="Arial"/>
                <a:cs typeface="Arial"/>
                <a:sym typeface="Arial"/>
              </a:rPr>
              <a:t>Pre - Processing Flow</a:t>
            </a:r>
            <a:endParaRPr sz="1500">
              <a:latin typeface="Arial"/>
              <a:ea typeface="Arial"/>
              <a:cs typeface="Arial"/>
              <a:sym typeface="Arial"/>
            </a:endParaRPr>
          </a:p>
        </p:txBody>
      </p:sp>
      <p:pic>
        <p:nvPicPr>
          <p:cNvPr id="179" name="Google Shape;179;p23"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grpSp>
        <p:nvGrpSpPr>
          <p:cNvPr id="180" name="Google Shape;180;p23"/>
          <p:cNvGrpSpPr/>
          <p:nvPr/>
        </p:nvGrpSpPr>
        <p:grpSpPr>
          <a:xfrm>
            <a:off x="1479228" y="2898484"/>
            <a:ext cx="9397827" cy="1991003"/>
            <a:chOff x="723042" y="2476499"/>
            <a:chExt cx="10803342" cy="2665689"/>
          </a:xfrm>
        </p:grpSpPr>
        <p:pic>
          <p:nvPicPr>
            <p:cNvPr id="181" name="Google Shape;181;p23" descr="A picture containing shape  Description automatically generated"/>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723042" y="2592278"/>
              <a:ext cx="1843994" cy="1580225"/>
            </a:xfrm>
            <a:prstGeom prst="rect">
              <a:avLst/>
            </a:prstGeom>
            <a:noFill/>
            <a:ln>
              <a:noFill/>
            </a:ln>
          </p:spPr>
        </p:pic>
        <p:pic>
          <p:nvPicPr>
            <p:cNvPr id="182" name="Google Shape;182;p23" descr="Normal Distribution Icons - Download Free Vector Icons | Noun Project"/>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6598372" y="2476499"/>
              <a:ext cx="1905000" cy="1905000"/>
            </a:xfrm>
            <a:prstGeom prst="rect">
              <a:avLst/>
            </a:prstGeom>
            <a:noFill/>
            <a:ln>
              <a:noFill/>
            </a:ln>
          </p:spPr>
        </p:pic>
        <p:pic>
          <p:nvPicPr>
            <p:cNvPr id="183" name="Google Shape;183;p23" descr="A picture containing shape  Description automatically generated"/>
            <p:cNvPicPr preferRelativeResize="0"/>
            <p:nvPr/>
          </p:nvPicPr>
          <p:blipFill rotWithShape="1">
            <a:blip r:embed="rId7" cstate="screen">
              <a:alphaModFix/>
              <a:extLst>
                <a:ext uri="{28A0092B-C50C-407E-A947-70E740481C1C}">
                  <a14:useLocalDpi xmlns:a14="http://schemas.microsoft.com/office/drawing/2010/main" val="0"/>
                </a:ext>
              </a:extLst>
            </a:blip>
            <a:srcRect/>
            <a:stretch/>
          </p:blipFill>
          <p:spPr>
            <a:xfrm>
              <a:off x="3608457" y="2476499"/>
              <a:ext cx="1948494" cy="1905000"/>
            </a:xfrm>
            <a:prstGeom prst="rect">
              <a:avLst/>
            </a:prstGeom>
            <a:noFill/>
            <a:ln>
              <a:noFill/>
            </a:ln>
          </p:spPr>
        </p:pic>
        <p:pic>
          <p:nvPicPr>
            <p:cNvPr id="184" name="Google Shape;184;p23" descr="A picture containing shape  Description automatically generated"/>
            <p:cNvPicPr preferRelativeResize="0"/>
            <p:nvPr/>
          </p:nvPicPr>
          <p:blipFill rotWithShape="1">
            <a:blip r:embed="rId8" cstate="screen">
              <a:alphaModFix/>
              <a:extLst>
                <a:ext uri="{28A0092B-C50C-407E-A947-70E740481C1C}">
                  <a14:useLocalDpi xmlns:a14="http://schemas.microsoft.com/office/drawing/2010/main" val="0"/>
                </a:ext>
              </a:extLst>
            </a:blip>
            <a:srcRect/>
            <a:stretch/>
          </p:blipFill>
          <p:spPr>
            <a:xfrm>
              <a:off x="9544793" y="2592279"/>
              <a:ext cx="1821976" cy="1580225"/>
            </a:xfrm>
            <a:prstGeom prst="rect">
              <a:avLst/>
            </a:prstGeom>
            <a:noFill/>
            <a:ln>
              <a:noFill/>
            </a:ln>
          </p:spPr>
        </p:pic>
        <p:sp>
          <p:nvSpPr>
            <p:cNvPr id="185" name="Google Shape;185;p23"/>
            <p:cNvSpPr/>
            <p:nvPr/>
          </p:nvSpPr>
          <p:spPr>
            <a:xfrm>
              <a:off x="2503503" y="3258105"/>
              <a:ext cx="932155" cy="319596"/>
            </a:xfrm>
            <a:prstGeom prst="rightArrow">
              <a:avLst>
                <a:gd name="adj1" fmla="val 50000"/>
                <a:gd name="adj2" fmla="val 50000"/>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23"/>
            <p:cNvSpPr/>
            <p:nvPr/>
          </p:nvSpPr>
          <p:spPr>
            <a:xfrm>
              <a:off x="5550029" y="3259584"/>
              <a:ext cx="932155" cy="319596"/>
            </a:xfrm>
            <a:prstGeom prst="rightArrow">
              <a:avLst>
                <a:gd name="adj1" fmla="val 50000"/>
                <a:gd name="adj2" fmla="val 50000"/>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23"/>
            <p:cNvSpPr/>
            <p:nvPr/>
          </p:nvSpPr>
          <p:spPr>
            <a:xfrm>
              <a:off x="8469115" y="3258105"/>
              <a:ext cx="932155" cy="319596"/>
            </a:xfrm>
            <a:prstGeom prst="rightArrow">
              <a:avLst>
                <a:gd name="adj1" fmla="val 50000"/>
                <a:gd name="adj2" fmla="val 50000"/>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23"/>
            <p:cNvSpPr txBox="1"/>
            <p:nvPr/>
          </p:nvSpPr>
          <p:spPr>
            <a:xfrm>
              <a:off x="771336" y="4316741"/>
              <a:ext cx="174298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0" u="none" strike="noStrike" cap="none">
                  <a:solidFill>
                    <a:schemeClr val="lt1"/>
                  </a:solidFill>
                </a:rPr>
                <a:t>Cleaning</a:t>
              </a:r>
              <a:endParaRPr sz="1000"/>
            </a:p>
          </p:txBody>
        </p:sp>
        <p:sp>
          <p:nvSpPr>
            <p:cNvPr id="189" name="Google Shape;189;p23"/>
            <p:cNvSpPr txBox="1"/>
            <p:nvPr/>
          </p:nvSpPr>
          <p:spPr>
            <a:xfrm>
              <a:off x="3630212" y="4316709"/>
              <a:ext cx="1905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0" u="none" strike="noStrike" cap="none">
                  <a:solidFill>
                    <a:schemeClr val="lt1"/>
                  </a:solidFill>
                </a:rPr>
                <a:t>Tokenization</a:t>
              </a:r>
              <a:endParaRPr sz="1000"/>
            </a:p>
          </p:txBody>
        </p:sp>
        <p:sp>
          <p:nvSpPr>
            <p:cNvPr id="190" name="Google Shape;190;p23"/>
            <p:cNvSpPr txBox="1"/>
            <p:nvPr/>
          </p:nvSpPr>
          <p:spPr>
            <a:xfrm>
              <a:off x="6524730" y="4316740"/>
              <a:ext cx="2147881"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0" u="none" strike="noStrike" cap="none">
                  <a:solidFill>
                    <a:schemeClr val="lt1"/>
                  </a:solidFill>
                </a:rPr>
                <a:t>Normalization</a:t>
              </a:r>
              <a:endParaRPr sz="1000"/>
            </a:p>
          </p:txBody>
        </p:sp>
        <p:sp>
          <p:nvSpPr>
            <p:cNvPr id="191" name="Google Shape;191;p23"/>
            <p:cNvSpPr txBox="1"/>
            <p:nvPr/>
          </p:nvSpPr>
          <p:spPr>
            <a:xfrm>
              <a:off x="9378503" y="4311191"/>
              <a:ext cx="2147881"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i="0" u="none" strike="noStrike" cap="none">
                  <a:solidFill>
                    <a:schemeClr val="lt1"/>
                  </a:solidFill>
                </a:rPr>
                <a:t>Stemming / Lemmatization</a:t>
              </a:r>
              <a:endParaRPr sz="10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5"/>
        <p:cNvGrpSpPr/>
        <p:nvPr/>
      </p:nvGrpSpPr>
      <p:grpSpPr>
        <a:xfrm>
          <a:off x="0" y="0"/>
          <a:ext cx="0" cy="0"/>
          <a:chOff x="0" y="0"/>
          <a:chExt cx="0" cy="0"/>
        </a:xfrm>
      </p:grpSpPr>
      <p:pic>
        <p:nvPicPr>
          <p:cNvPr id="196" name="Google Shape;196;p24"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97" name="Google Shape;197;p24"/>
          <p:cNvSpPr txBox="1">
            <a:spLocks noGrp="1"/>
          </p:cNvSpPr>
          <p:nvPr>
            <p:ph type="subTitle" idx="1"/>
          </p:nvPr>
        </p:nvSpPr>
        <p:spPr>
          <a:xfrm>
            <a:off x="668049" y="510300"/>
            <a:ext cx="93978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100">
                <a:solidFill>
                  <a:schemeClr val="lt1"/>
                </a:solidFill>
                <a:latin typeface="Arial"/>
                <a:ea typeface="Arial"/>
                <a:cs typeface="Arial"/>
                <a:sym typeface="Arial"/>
              </a:rPr>
              <a:t>After Pre-Processing</a:t>
            </a:r>
            <a:endParaRPr sz="1500">
              <a:latin typeface="Arial"/>
              <a:ea typeface="Arial"/>
              <a:cs typeface="Arial"/>
              <a:sym typeface="Arial"/>
            </a:endParaRPr>
          </a:p>
        </p:txBody>
      </p:sp>
      <p:pic>
        <p:nvPicPr>
          <p:cNvPr id="198" name="Google Shape;198;p24"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199" name="Google Shape;199;p24"/>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2191825" y="1363825"/>
            <a:ext cx="8275901" cy="477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pic>
        <p:nvPicPr>
          <p:cNvPr id="204" name="Google Shape;204;p25"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05" name="Google Shape;205;p25"/>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700">
                <a:solidFill>
                  <a:schemeClr val="lt1"/>
                </a:solidFill>
                <a:latin typeface="Arial"/>
                <a:ea typeface="Arial"/>
                <a:cs typeface="Arial"/>
                <a:sym typeface="Arial"/>
              </a:rPr>
              <a:t>Text Analysis</a:t>
            </a:r>
            <a:endParaRPr sz="2100">
              <a:latin typeface="Arial"/>
              <a:ea typeface="Arial"/>
              <a:cs typeface="Arial"/>
              <a:sym typeface="Arial"/>
            </a:endParaRPr>
          </a:p>
        </p:txBody>
      </p:sp>
      <p:pic>
        <p:nvPicPr>
          <p:cNvPr id="206" name="Google Shape;206;p25"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grpSp>
        <p:nvGrpSpPr>
          <p:cNvPr id="207" name="Google Shape;207;p25"/>
          <p:cNvGrpSpPr/>
          <p:nvPr/>
        </p:nvGrpSpPr>
        <p:grpSpPr>
          <a:xfrm>
            <a:off x="1097148" y="1477203"/>
            <a:ext cx="2098003" cy="3977103"/>
            <a:chOff x="4577813" y="2405661"/>
            <a:chExt cx="4308900" cy="8068783"/>
          </a:xfrm>
        </p:grpSpPr>
        <p:pic>
          <p:nvPicPr>
            <p:cNvPr id="208" name="Google Shape;208;p25"/>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5307011" y="2405661"/>
              <a:ext cx="2850512" cy="2299315"/>
            </a:xfrm>
            <a:prstGeom prst="rect">
              <a:avLst/>
            </a:prstGeom>
            <a:noFill/>
            <a:ln>
              <a:noFill/>
            </a:ln>
          </p:spPr>
        </p:pic>
        <p:sp>
          <p:nvSpPr>
            <p:cNvPr id="209" name="Google Shape;209;p25"/>
            <p:cNvSpPr txBox="1"/>
            <p:nvPr/>
          </p:nvSpPr>
          <p:spPr>
            <a:xfrm>
              <a:off x="4577813" y="5100066"/>
              <a:ext cx="43089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i="0" u="none" strike="noStrike" cap="none">
                  <a:solidFill>
                    <a:schemeClr val="lt1"/>
                  </a:solidFill>
                </a:rPr>
                <a:t>Sentiment Analysis</a:t>
              </a:r>
              <a:endParaRPr sz="1100"/>
            </a:p>
          </p:txBody>
        </p:sp>
        <p:sp>
          <p:nvSpPr>
            <p:cNvPr id="210" name="Google Shape;210;p25"/>
            <p:cNvSpPr txBox="1"/>
            <p:nvPr/>
          </p:nvSpPr>
          <p:spPr>
            <a:xfrm>
              <a:off x="5658264" y="10012744"/>
              <a:ext cx="2148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100" i="0" u="none" strike="noStrike" cap="none">
                  <a:solidFill>
                    <a:schemeClr val="lt1"/>
                  </a:solidFill>
                </a:rPr>
                <a:t>Aspect Mining</a:t>
              </a:r>
              <a:endParaRPr sz="1100"/>
            </a:p>
          </p:txBody>
        </p:sp>
        <p:pic>
          <p:nvPicPr>
            <p:cNvPr id="211" name="Google Shape;211;p25"/>
            <p:cNvPicPr preferRelativeResize="0"/>
            <p:nvPr/>
          </p:nvPicPr>
          <p:blipFill rotWithShape="1">
            <a:blip r:embed="rId6" cstate="screen">
              <a:alphaModFix/>
              <a:extLst>
                <a:ext uri="{28A0092B-C50C-407E-A947-70E740481C1C}">
                  <a14:useLocalDpi xmlns:a14="http://schemas.microsoft.com/office/drawing/2010/main" val="0"/>
                </a:ext>
              </a:extLst>
            </a:blip>
            <a:srcRect/>
            <a:stretch/>
          </p:blipFill>
          <p:spPr>
            <a:xfrm>
              <a:off x="5346342" y="7713419"/>
              <a:ext cx="2771881" cy="2299315"/>
            </a:xfrm>
            <a:prstGeom prst="rect">
              <a:avLst/>
            </a:prstGeom>
            <a:noFill/>
            <a:ln>
              <a:noFill/>
            </a:ln>
          </p:spPr>
        </p:pic>
      </p:grpSp>
      <p:sp>
        <p:nvSpPr>
          <p:cNvPr id="212" name="Google Shape;212;p25"/>
          <p:cNvSpPr txBox="1"/>
          <p:nvPr/>
        </p:nvSpPr>
        <p:spPr>
          <a:xfrm>
            <a:off x="3994875" y="1951988"/>
            <a:ext cx="7383900" cy="1753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US" sz="2000">
                <a:solidFill>
                  <a:srgbClr val="FFFFFF"/>
                </a:solidFill>
              </a:rPr>
              <a:t>We used TextBlob which provides a simple API for diving into our natural language processing (NLP) task: Sentiment Analysis.</a:t>
            </a:r>
            <a:endParaRPr sz="2000">
              <a:solidFill>
                <a:srgbClr val="FFFFFF"/>
              </a:solidFill>
            </a:endParaRPr>
          </a:p>
        </p:txBody>
      </p:sp>
      <p:sp>
        <p:nvSpPr>
          <p:cNvPr id="213" name="Google Shape;213;p25"/>
          <p:cNvSpPr txBox="1"/>
          <p:nvPr/>
        </p:nvSpPr>
        <p:spPr>
          <a:xfrm>
            <a:off x="3994875" y="4452600"/>
            <a:ext cx="7383900" cy="1001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US" sz="2000">
                <a:solidFill>
                  <a:srgbClr val="FFFFFF"/>
                </a:solidFill>
              </a:rPr>
              <a:t>Aspect Mining is used as a support of noun phrase extraction for the theme of each family.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26"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19" name="Google Shape;219;p26"/>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2500" b="1">
                <a:solidFill>
                  <a:schemeClr val="lt1"/>
                </a:solidFill>
                <a:latin typeface="Arial"/>
                <a:ea typeface="Arial"/>
                <a:cs typeface="Arial"/>
                <a:sym typeface="Arial"/>
              </a:rPr>
              <a:t>Interesting Fact </a:t>
            </a:r>
            <a:endParaRPr sz="900" b="1">
              <a:latin typeface="Arial"/>
              <a:ea typeface="Arial"/>
              <a:cs typeface="Arial"/>
              <a:sym typeface="Arial"/>
            </a:endParaRPr>
          </a:p>
        </p:txBody>
      </p:sp>
      <p:pic>
        <p:nvPicPr>
          <p:cNvPr id="220" name="Google Shape;220;p26"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21" name="Google Shape;221;p26"/>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4422137" y="1185575"/>
            <a:ext cx="7033726" cy="4845451"/>
          </a:xfrm>
          <a:prstGeom prst="rect">
            <a:avLst/>
          </a:prstGeom>
          <a:noFill/>
          <a:ln>
            <a:noFill/>
          </a:ln>
        </p:spPr>
      </p:pic>
      <p:pic>
        <p:nvPicPr>
          <p:cNvPr id="222" name="Google Shape;222;p26"/>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46925" y="1185575"/>
            <a:ext cx="3200382" cy="4845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6"/>
        <p:cNvGrpSpPr/>
        <p:nvPr/>
      </p:nvGrpSpPr>
      <p:grpSpPr>
        <a:xfrm>
          <a:off x="0" y="0"/>
          <a:ext cx="0" cy="0"/>
          <a:chOff x="0" y="0"/>
          <a:chExt cx="0" cy="0"/>
        </a:xfrm>
      </p:grpSpPr>
      <p:pic>
        <p:nvPicPr>
          <p:cNvPr id="227" name="Google Shape;227;p27"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228" name="Google Shape;228;p27"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29" name="Google Shape;229;p27"/>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a:solidFill>
                  <a:schemeClr val="lt1"/>
                </a:solidFill>
                <a:latin typeface="Arial"/>
                <a:ea typeface="Arial"/>
                <a:cs typeface="Arial"/>
                <a:sym typeface="Arial"/>
              </a:rPr>
              <a:t>How does the sentiments of characters change over time?</a:t>
            </a:r>
            <a:endParaRPr sz="900">
              <a:latin typeface="Arial"/>
              <a:ea typeface="Arial"/>
              <a:cs typeface="Arial"/>
              <a:sym typeface="Arial"/>
            </a:endParaRPr>
          </a:p>
        </p:txBody>
      </p:sp>
      <p:pic>
        <p:nvPicPr>
          <p:cNvPr id="230" name="Google Shape;230;p27"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31" name="Google Shape;231;p2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1125963" y="1223587"/>
            <a:ext cx="9940076" cy="4769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pic>
        <p:nvPicPr>
          <p:cNvPr id="236" name="Google Shape;236;p28"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37" name="Google Shape;237;p28"/>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b="1">
                <a:solidFill>
                  <a:schemeClr val="lt1"/>
                </a:solidFill>
                <a:latin typeface="Arial"/>
                <a:ea typeface="Arial"/>
                <a:cs typeface="Arial"/>
                <a:sym typeface="Arial"/>
              </a:rPr>
              <a:t>Sentiment Trend for Tyrion Lannister</a:t>
            </a:r>
            <a:endParaRPr sz="900" b="1">
              <a:latin typeface="Arial"/>
              <a:ea typeface="Arial"/>
              <a:cs typeface="Arial"/>
              <a:sym typeface="Arial"/>
            </a:endParaRPr>
          </a:p>
        </p:txBody>
      </p:sp>
      <p:pic>
        <p:nvPicPr>
          <p:cNvPr id="238" name="Google Shape;238;p28"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39" name="Google Shape;239;p28"/>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1189675" y="1356150"/>
            <a:ext cx="3401002" cy="4937625"/>
          </a:xfrm>
          <a:prstGeom prst="rect">
            <a:avLst/>
          </a:prstGeom>
          <a:noFill/>
          <a:ln>
            <a:noFill/>
          </a:ln>
          <a:effectLst>
            <a:outerShdw blurRad="50800" dist="50800" dir="5400000" algn="ctr" rotWithShape="0">
              <a:srgbClr val="000000"/>
            </a:outerShdw>
          </a:effectLst>
        </p:spPr>
      </p:pic>
      <p:pic>
        <p:nvPicPr>
          <p:cNvPr id="240" name="Google Shape;240;p28"/>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210175" y="1700888"/>
            <a:ext cx="5695950" cy="424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pic>
        <p:nvPicPr>
          <p:cNvPr id="245" name="Google Shape;245;p29"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46" name="Google Shape;246;p29"/>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b="1">
                <a:solidFill>
                  <a:schemeClr val="lt1"/>
                </a:solidFill>
                <a:latin typeface="Arial"/>
                <a:ea typeface="Arial"/>
                <a:cs typeface="Arial"/>
                <a:sym typeface="Arial"/>
              </a:rPr>
              <a:t>Sentiment Trend for Cersei Lannister</a:t>
            </a:r>
            <a:endParaRPr sz="900" b="1">
              <a:latin typeface="Arial"/>
              <a:ea typeface="Arial"/>
              <a:cs typeface="Arial"/>
              <a:sym typeface="Arial"/>
            </a:endParaRPr>
          </a:p>
        </p:txBody>
      </p:sp>
      <p:pic>
        <p:nvPicPr>
          <p:cNvPr id="247" name="Google Shape;247;p29"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48" name="Google Shape;248;p29"/>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1144300" y="1602400"/>
            <a:ext cx="3237924" cy="4107924"/>
          </a:xfrm>
          <a:prstGeom prst="rect">
            <a:avLst/>
          </a:prstGeom>
          <a:noFill/>
          <a:ln>
            <a:noFill/>
          </a:ln>
        </p:spPr>
      </p:pic>
      <p:pic>
        <p:nvPicPr>
          <p:cNvPr id="249" name="Google Shape;249;p29"/>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210175" y="1462175"/>
            <a:ext cx="5695950" cy="424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
        <p:cNvGrpSpPr/>
        <p:nvPr/>
      </p:nvGrpSpPr>
      <p:grpSpPr>
        <a:xfrm>
          <a:off x="0" y="0"/>
          <a:ext cx="0" cy="0"/>
          <a:chOff x="0" y="0"/>
          <a:chExt cx="0" cy="0"/>
        </a:xfrm>
      </p:grpSpPr>
      <p:pic>
        <p:nvPicPr>
          <p:cNvPr id="254" name="Google Shape;254;p30"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55" name="Google Shape;255;p30"/>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b="1">
                <a:solidFill>
                  <a:schemeClr val="lt1"/>
                </a:solidFill>
                <a:latin typeface="Arial"/>
                <a:ea typeface="Arial"/>
                <a:cs typeface="Arial"/>
                <a:sym typeface="Arial"/>
              </a:rPr>
              <a:t>Sentiment Trend for Jon Snow</a:t>
            </a:r>
            <a:endParaRPr sz="900" b="1">
              <a:latin typeface="Arial"/>
              <a:ea typeface="Arial"/>
              <a:cs typeface="Arial"/>
              <a:sym typeface="Arial"/>
            </a:endParaRPr>
          </a:p>
        </p:txBody>
      </p:sp>
      <p:pic>
        <p:nvPicPr>
          <p:cNvPr id="256" name="Google Shape;256;p30"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57" name="Google Shape;257;p30"/>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923750" y="1602400"/>
            <a:ext cx="3593888" cy="4284126"/>
          </a:xfrm>
          <a:prstGeom prst="rect">
            <a:avLst/>
          </a:prstGeom>
          <a:noFill/>
          <a:ln>
            <a:noFill/>
          </a:ln>
        </p:spPr>
      </p:pic>
      <p:pic>
        <p:nvPicPr>
          <p:cNvPr id="258" name="Google Shape;258;p30"/>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210175" y="1620388"/>
            <a:ext cx="5695950" cy="4248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pic>
        <p:nvPicPr>
          <p:cNvPr id="263" name="Google Shape;263;p31"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64" name="Google Shape;264;p31"/>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b="1">
                <a:solidFill>
                  <a:schemeClr val="lt1"/>
                </a:solidFill>
                <a:latin typeface="Arial"/>
                <a:ea typeface="Arial"/>
                <a:cs typeface="Arial"/>
                <a:sym typeface="Arial"/>
              </a:rPr>
              <a:t>Sentiment Trend for Jaime Lannister</a:t>
            </a:r>
            <a:endParaRPr sz="900" b="1">
              <a:latin typeface="Arial"/>
              <a:ea typeface="Arial"/>
              <a:cs typeface="Arial"/>
              <a:sym typeface="Arial"/>
            </a:endParaRPr>
          </a:p>
        </p:txBody>
      </p:sp>
      <p:pic>
        <p:nvPicPr>
          <p:cNvPr id="265" name="Google Shape;265;p31"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66" name="Google Shape;266;p31"/>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936175" y="1576463"/>
            <a:ext cx="3429000" cy="4286250"/>
          </a:xfrm>
          <a:prstGeom prst="rect">
            <a:avLst/>
          </a:prstGeom>
          <a:noFill/>
          <a:ln>
            <a:noFill/>
          </a:ln>
        </p:spPr>
      </p:pic>
      <p:pic>
        <p:nvPicPr>
          <p:cNvPr id="267" name="Google Shape;267;p31"/>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210175" y="1595525"/>
            <a:ext cx="5695950" cy="424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subTitle" idx="1"/>
          </p:nvPr>
        </p:nvSpPr>
        <p:spPr>
          <a:xfrm>
            <a:off x="164391" y="1134112"/>
            <a:ext cx="12027600" cy="457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4700">
                <a:solidFill>
                  <a:schemeClr val="lt1"/>
                </a:solidFill>
                <a:latin typeface="Arial"/>
                <a:ea typeface="Arial"/>
                <a:cs typeface="Arial"/>
                <a:sym typeface="Arial"/>
              </a:rPr>
              <a:t>Team Members</a:t>
            </a:r>
            <a:endParaRPr sz="3100"/>
          </a:p>
        </p:txBody>
      </p:sp>
      <p:grpSp>
        <p:nvGrpSpPr>
          <p:cNvPr id="93" name="Google Shape;93;p14"/>
          <p:cNvGrpSpPr/>
          <p:nvPr/>
        </p:nvGrpSpPr>
        <p:grpSpPr>
          <a:xfrm>
            <a:off x="1359475" y="3630541"/>
            <a:ext cx="9637426" cy="1956670"/>
            <a:chOff x="0" y="4086225"/>
            <a:chExt cx="10042123" cy="2323284"/>
          </a:xfrm>
        </p:grpSpPr>
        <p:pic>
          <p:nvPicPr>
            <p:cNvPr id="94" name="Google Shape;94;p14" descr="Beautiful Game of Thrones Maps of Westeros &amp; the Known World : The Art of  Travel: Wander, Explore, Discove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0" y="4086225"/>
              <a:ext cx="10042123" cy="2000249"/>
            </a:xfrm>
            <a:prstGeom prst="rect">
              <a:avLst/>
            </a:prstGeom>
            <a:noFill/>
            <a:ln>
              <a:noFill/>
            </a:ln>
          </p:spPr>
        </p:pic>
        <p:sp>
          <p:nvSpPr>
            <p:cNvPr id="95" name="Google Shape;95;p14"/>
            <p:cNvSpPr txBox="1"/>
            <p:nvPr/>
          </p:nvSpPr>
          <p:spPr>
            <a:xfrm>
              <a:off x="470517" y="5763309"/>
              <a:ext cx="1589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Jack</a:t>
              </a:r>
              <a:endParaRPr b="1"/>
            </a:p>
            <a:p>
              <a:pPr marL="0" marR="0" lvl="0" indent="0" algn="ctr" rtl="0">
                <a:spcBef>
                  <a:spcPts val="0"/>
                </a:spcBef>
                <a:spcAft>
                  <a:spcPts val="0"/>
                </a:spcAft>
                <a:buNone/>
              </a:pPr>
              <a:r>
                <a:rPr lang="en-US" sz="1800" b="1">
                  <a:solidFill>
                    <a:schemeClr val="lt1"/>
                  </a:solidFill>
                </a:rPr>
                <a:t>Y</a:t>
              </a:r>
              <a:r>
                <a:rPr lang="en-US" sz="1800" b="1" i="0" u="none" strike="noStrike" cap="none">
                  <a:solidFill>
                    <a:schemeClr val="lt1"/>
                  </a:solidFill>
                </a:rPr>
                <a:t>ang</a:t>
              </a:r>
              <a:endParaRPr b="1"/>
            </a:p>
          </p:txBody>
        </p:sp>
        <p:sp>
          <p:nvSpPr>
            <p:cNvPr id="96" name="Google Shape;96;p14"/>
            <p:cNvSpPr txBox="1"/>
            <p:nvPr/>
          </p:nvSpPr>
          <p:spPr>
            <a:xfrm>
              <a:off x="2149876" y="5763308"/>
              <a:ext cx="1589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Jingnan</a:t>
              </a:r>
              <a:endParaRPr sz="1800" b="1" i="0" u="none" strike="noStrike" cap="none">
                <a:solidFill>
                  <a:schemeClr val="lt1"/>
                </a:solidFill>
              </a:endParaRPr>
            </a:p>
            <a:p>
              <a:pPr marL="0" marR="0" lvl="0" indent="0" algn="ctr" rtl="0">
                <a:spcBef>
                  <a:spcPts val="0"/>
                </a:spcBef>
                <a:spcAft>
                  <a:spcPts val="0"/>
                </a:spcAft>
                <a:buNone/>
              </a:pPr>
              <a:r>
                <a:rPr lang="en-US" sz="1800" b="1" i="0" u="none" strike="noStrike" cap="none">
                  <a:solidFill>
                    <a:schemeClr val="lt1"/>
                  </a:solidFill>
                </a:rPr>
                <a:t>Qi</a:t>
              </a:r>
              <a:endParaRPr b="1"/>
            </a:p>
          </p:txBody>
        </p:sp>
        <p:sp>
          <p:nvSpPr>
            <p:cNvPr id="97" name="Google Shape;97;p14"/>
            <p:cNvSpPr txBox="1"/>
            <p:nvPr/>
          </p:nvSpPr>
          <p:spPr>
            <a:xfrm>
              <a:off x="3623569" y="5763308"/>
              <a:ext cx="1694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Oje</a:t>
              </a:r>
              <a:endParaRPr sz="1800" b="1" i="0" u="none" strike="noStrike" cap="none">
                <a:solidFill>
                  <a:schemeClr val="lt1"/>
                </a:solidFill>
              </a:endParaRPr>
            </a:p>
            <a:p>
              <a:pPr marL="0" marR="0" lvl="0" indent="0" algn="ctr" rtl="0">
                <a:spcBef>
                  <a:spcPts val="0"/>
                </a:spcBef>
                <a:spcAft>
                  <a:spcPts val="0"/>
                </a:spcAft>
                <a:buNone/>
              </a:pPr>
              <a:r>
                <a:rPr lang="en-US" sz="1800" b="1">
                  <a:solidFill>
                    <a:schemeClr val="lt1"/>
                  </a:solidFill>
                </a:rPr>
                <a:t>W</a:t>
              </a:r>
              <a:r>
                <a:rPr lang="en-US" sz="1800" b="1" i="0" u="none" strike="noStrike" cap="none">
                  <a:solidFill>
                    <a:schemeClr val="lt1"/>
                  </a:solidFill>
                </a:rPr>
                <a:t>illiams</a:t>
              </a:r>
              <a:endParaRPr sz="1800" b="1" i="0" u="none" strike="noStrike" cap="none">
                <a:solidFill>
                  <a:schemeClr val="lt1"/>
                </a:solidFill>
              </a:endParaRPr>
            </a:p>
          </p:txBody>
        </p:sp>
        <p:sp>
          <p:nvSpPr>
            <p:cNvPr id="98" name="Google Shape;98;p14"/>
            <p:cNvSpPr txBox="1"/>
            <p:nvPr/>
          </p:nvSpPr>
          <p:spPr>
            <a:xfrm>
              <a:off x="5202314" y="5763308"/>
              <a:ext cx="1589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Wei</a:t>
              </a:r>
              <a:r>
                <a:rPr lang="en-US" sz="1800" b="1">
                  <a:solidFill>
                    <a:schemeClr val="lt1"/>
                  </a:solidFill>
                </a:rPr>
                <a:t>-C</a:t>
              </a:r>
              <a:r>
                <a:rPr lang="en-US" sz="1800" b="1" i="0" u="none" strike="noStrike" cap="none">
                  <a:solidFill>
                    <a:schemeClr val="lt1"/>
                  </a:solidFill>
                </a:rPr>
                <a:t>hi</a:t>
              </a:r>
              <a:endParaRPr b="1"/>
            </a:p>
            <a:p>
              <a:pPr marL="0" marR="0" lvl="0" indent="0" algn="ctr" rtl="0">
                <a:spcBef>
                  <a:spcPts val="0"/>
                </a:spcBef>
                <a:spcAft>
                  <a:spcPts val="0"/>
                </a:spcAft>
                <a:buNone/>
              </a:pPr>
              <a:r>
                <a:rPr lang="en-US" sz="1800" b="1">
                  <a:solidFill>
                    <a:schemeClr val="lt1"/>
                  </a:solidFill>
                </a:rPr>
                <a:t>Y</a:t>
              </a:r>
              <a:r>
                <a:rPr lang="en-US" sz="1800" b="1" i="0" u="none" strike="noStrike" cap="none">
                  <a:solidFill>
                    <a:schemeClr val="lt1"/>
                  </a:solidFill>
                </a:rPr>
                <a:t>eh</a:t>
              </a:r>
              <a:endParaRPr b="1"/>
            </a:p>
          </p:txBody>
        </p:sp>
        <p:sp>
          <p:nvSpPr>
            <p:cNvPr id="99" name="Google Shape;99;p14"/>
            <p:cNvSpPr txBox="1"/>
            <p:nvPr/>
          </p:nvSpPr>
          <p:spPr>
            <a:xfrm>
              <a:off x="6665649" y="5763307"/>
              <a:ext cx="1589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Yichuan</a:t>
              </a:r>
              <a:endParaRPr sz="1800" b="1" i="0" u="none" strike="noStrike" cap="none">
                <a:solidFill>
                  <a:schemeClr val="lt1"/>
                </a:solidFill>
              </a:endParaRPr>
            </a:p>
            <a:p>
              <a:pPr marL="0" marR="0" lvl="0" indent="0" algn="ctr" rtl="0">
                <a:spcBef>
                  <a:spcPts val="0"/>
                </a:spcBef>
                <a:spcAft>
                  <a:spcPts val="0"/>
                </a:spcAft>
                <a:buNone/>
              </a:pPr>
              <a:r>
                <a:rPr lang="en-US" sz="1800" b="1">
                  <a:solidFill>
                    <a:schemeClr val="lt1"/>
                  </a:solidFill>
                </a:rPr>
                <a:t>H</a:t>
              </a:r>
              <a:r>
                <a:rPr lang="en-US" sz="1800" b="1" i="0" u="none" strike="noStrike" cap="none">
                  <a:solidFill>
                    <a:schemeClr val="lt1"/>
                  </a:solidFill>
                </a:rPr>
                <a:t>u</a:t>
              </a:r>
              <a:endParaRPr b="1"/>
            </a:p>
          </p:txBody>
        </p:sp>
        <p:sp>
          <p:nvSpPr>
            <p:cNvPr id="100" name="Google Shape;100;p14"/>
            <p:cNvSpPr txBox="1"/>
            <p:nvPr/>
          </p:nvSpPr>
          <p:spPr>
            <a:xfrm>
              <a:off x="8422686" y="5763307"/>
              <a:ext cx="1589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1"/>
                  </a:solidFill>
                </a:rPr>
                <a:t>Sanket</a:t>
              </a:r>
              <a:endParaRPr b="1"/>
            </a:p>
            <a:p>
              <a:pPr marL="0" marR="0" lvl="0" indent="0" algn="ctr" rtl="0">
                <a:spcBef>
                  <a:spcPts val="0"/>
                </a:spcBef>
                <a:spcAft>
                  <a:spcPts val="0"/>
                </a:spcAft>
                <a:buNone/>
              </a:pPr>
              <a:r>
                <a:rPr lang="en-US" sz="1800" b="1" i="0" u="none" strike="noStrike" cap="none">
                  <a:solidFill>
                    <a:schemeClr val="lt1"/>
                  </a:solidFill>
                </a:rPr>
                <a:t>Patel</a:t>
              </a:r>
              <a:endParaRPr b="1"/>
            </a:p>
          </p:txBody>
        </p:sp>
      </p:grpSp>
      <p:pic>
        <p:nvPicPr>
          <p:cNvPr id="101" name="Google Shape;101;p14" descr="Game of Thrones Iron Throne Wallpapers - Top Free Game of Thrones Iron  Throne Backgrounds - WallpaperAccess"/>
          <p:cNvPicPr preferRelativeResize="0"/>
          <p:nvPr/>
        </p:nvPicPr>
        <p:blipFill rotWithShape="1">
          <a:blip r:embed="rId4"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
        <p:cNvGrpSpPr/>
        <p:nvPr/>
      </p:nvGrpSpPr>
      <p:grpSpPr>
        <a:xfrm>
          <a:off x="0" y="0"/>
          <a:ext cx="0" cy="0"/>
          <a:chOff x="0" y="0"/>
          <a:chExt cx="0" cy="0"/>
        </a:xfrm>
      </p:grpSpPr>
      <p:pic>
        <p:nvPicPr>
          <p:cNvPr id="272" name="Google Shape;272;p32"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73" name="Google Shape;273;p32"/>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300" b="1">
                <a:solidFill>
                  <a:schemeClr val="lt1"/>
                </a:solidFill>
                <a:latin typeface="Arial"/>
                <a:ea typeface="Arial"/>
                <a:cs typeface="Arial"/>
                <a:sym typeface="Arial"/>
              </a:rPr>
              <a:t>Sentiment Trend for Daenerys Targaryen</a:t>
            </a:r>
            <a:endParaRPr sz="900" b="1">
              <a:latin typeface="Arial"/>
              <a:ea typeface="Arial"/>
              <a:cs typeface="Arial"/>
              <a:sym typeface="Arial"/>
            </a:endParaRPr>
          </a:p>
        </p:txBody>
      </p:sp>
      <p:pic>
        <p:nvPicPr>
          <p:cNvPr id="274" name="Google Shape;274;p32"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75" name="Google Shape;275;p32"/>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1481975" y="1550525"/>
            <a:ext cx="2678925" cy="4286250"/>
          </a:xfrm>
          <a:prstGeom prst="rect">
            <a:avLst/>
          </a:prstGeom>
          <a:noFill/>
          <a:ln>
            <a:noFill/>
          </a:ln>
        </p:spPr>
      </p:pic>
      <p:pic>
        <p:nvPicPr>
          <p:cNvPr id="276" name="Google Shape;276;p32"/>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210175" y="1569575"/>
            <a:ext cx="5695950" cy="424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0"/>
        <p:cNvGrpSpPr/>
        <p:nvPr/>
      </p:nvGrpSpPr>
      <p:grpSpPr>
        <a:xfrm>
          <a:off x="0" y="0"/>
          <a:ext cx="0" cy="0"/>
          <a:chOff x="0" y="0"/>
          <a:chExt cx="0" cy="0"/>
        </a:xfrm>
      </p:grpSpPr>
      <p:pic>
        <p:nvPicPr>
          <p:cNvPr id="281" name="Google Shape;281;p33"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82" name="Google Shape;282;p33"/>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2500" b="1">
                <a:solidFill>
                  <a:schemeClr val="lt1"/>
                </a:solidFill>
                <a:latin typeface="Arial"/>
                <a:ea typeface="Arial"/>
                <a:cs typeface="Arial"/>
                <a:sym typeface="Arial"/>
              </a:rPr>
              <a:t>Cersei Vs. Daenerys - Who said “Kill” more often?</a:t>
            </a:r>
            <a:endParaRPr sz="900" b="1">
              <a:latin typeface="Arial"/>
              <a:ea typeface="Arial"/>
              <a:cs typeface="Arial"/>
              <a:sym typeface="Arial"/>
            </a:endParaRPr>
          </a:p>
        </p:txBody>
      </p:sp>
      <p:pic>
        <p:nvPicPr>
          <p:cNvPr id="283" name="Google Shape;283;p33"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284" name="Google Shape;284;p33"/>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4965123" y="1879389"/>
            <a:ext cx="6890300" cy="3445163"/>
          </a:xfrm>
          <a:prstGeom prst="rect">
            <a:avLst/>
          </a:prstGeom>
          <a:noFill/>
          <a:ln>
            <a:noFill/>
          </a:ln>
          <a:effectLst>
            <a:outerShdw blurRad="50800" dist="50800" dir="5400000" algn="ctr" rotWithShape="0">
              <a:srgbClr val="000000"/>
            </a:outerShdw>
          </a:effectLst>
        </p:spPr>
      </p:pic>
      <p:graphicFrame>
        <p:nvGraphicFramePr>
          <p:cNvPr id="285" name="Google Shape;285;p33"/>
          <p:cNvGraphicFramePr/>
          <p:nvPr/>
        </p:nvGraphicFramePr>
        <p:xfrm>
          <a:off x="609600" y="1972188"/>
          <a:ext cx="3663600" cy="1445275"/>
        </p:xfrm>
        <a:graphic>
          <a:graphicData uri="http://schemas.openxmlformats.org/drawingml/2006/table">
            <a:tbl>
              <a:tblPr>
                <a:noFill/>
                <a:tableStyleId>{F0C23EE4-C8DA-4E7C-9C2F-4DE286446F4D}</a:tableStyleId>
              </a:tblPr>
              <a:tblGrid>
                <a:gridCol w="1421800">
                  <a:extLst>
                    <a:ext uri="{9D8B030D-6E8A-4147-A177-3AD203B41FA5}">
                      <a16:colId xmlns:a16="http://schemas.microsoft.com/office/drawing/2014/main" val="20000"/>
                    </a:ext>
                  </a:extLst>
                </a:gridCol>
                <a:gridCol w="1020600">
                  <a:extLst>
                    <a:ext uri="{9D8B030D-6E8A-4147-A177-3AD203B41FA5}">
                      <a16:colId xmlns:a16="http://schemas.microsoft.com/office/drawing/2014/main" val="20001"/>
                    </a:ext>
                  </a:extLst>
                </a:gridCol>
                <a:gridCol w="1221200">
                  <a:extLst>
                    <a:ext uri="{9D8B030D-6E8A-4147-A177-3AD203B41FA5}">
                      <a16:colId xmlns:a16="http://schemas.microsoft.com/office/drawing/2014/main" val="20002"/>
                    </a:ext>
                  </a:extLst>
                </a:gridCol>
              </a:tblGrid>
              <a:tr h="580175">
                <a:tc>
                  <a:txBody>
                    <a:bodyPr/>
                    <a:lstStyle/>
                    <a:p>
                      <a:pPr marL="0" lvl="0" indent="0" algn="ctr" rtl="0">
                        <a:spcBef>
                          <a:spcPts val="0"/>
                        </a:spcBef>
                        <a:spcAft>
                          <a:spcPts val="0"/>
                        </a:spcAft>
                        <a:buNone/>
                      </a:pP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Cersei</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Daenerys</a:t>
                      </a:r>
                      <a:endParaRPr sz="1700" b="1">
                        <a:solidFill>
                          <a:srgbClr val="FFFFFF"/>
                        </a:solidFill>
                      </a:endParaRPr>
                    </a:p>
                  </a:txBody>
                  <a:tcPr marL="91425" marR="91425" marT="91425" marB="91425" anchor="ctr"/>
                </a:tc>
                <a:extLst>
                  <a:ext uri="{0D108BD9-81ED-4DB2-BD59-A6C34878D82A}">
                    <a16:rowId xmlns:a16="http://schemas.microsoft.com/office/drawing/2014/main" val="10000"/>
                  </a:ext>
                </a:extLst>
              </a:tr>
              <a:tr h="865100">
                <a:tc>
                  <a:txBody>
                    <a:bodyPr/>
                    <a:lstStyle/>
                    <a:p>
                      <a:pPr marL="0" lvl="0" indent="0" algn="ctr" rtl="0">
                        <a:spcBef>
                          <a:spcPts val="0"/>
                        </a:spcBef>
                        <a:spcAft>
                          <a:spcPts val="0"/>
                        </a:spcAft>
                        <a:buNone/>
                      </a:pPr>
                      <a:r>
                        <a:rPr lang="en-US" sz="1700" b="1">
                          <a:solidFill>
                            <a:srgbClr val="FFFFFF"/>
                          </a:solidFill>
                        </a:rPr>
                        <a:t>freq("kill")</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0.445%</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0.628%</a:t>
                      </a:r>
                      <a:endParaRPr sz="1700" b="1">
                        <a:solidFill>
                          <a:srgbClr val="FFFFFF"/>
                        </a:solidFill>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286" name="Google Shape;286;p33"/>
          <p:cNvGraphicFramePr/>
          <p:nvPr/>
        </p:nvGraphicFramePr>
        <p:xfrm>
          <a:off x="609600" y="3761388"/>
          <a:ext cx="3663600" cy="1470350"/>
        </p:xfrm>
        <a:graphic>
          <a:graphicData uri="http://schemas.openxmlformats.org/drawingml/2006/table">
            <a:tbl>
              <a:tblPr>
                <a:noFill/>
                <a:tableStyleId>{F0C23EE4-C8DA-4E7C-9C2F-4DE286446F4D}</a:tableStyleId>
              </a:tblPr>
              <a:tblGrid>
                <a:gridCol w="1421800">
                  <a:extLst>
                    <a:ext uri="{9D8B030D-6E8A-4147-A177-3AD203B41FA5}">
                      <a16:colId xmlns:a16="http://schemas.microsoft.com/office/drawing/2014/main" val="20000"/>
                    </a:ext>
                  </a:extLst>
                </a:gridCol>
                <a:gridCol w="1020600">
                  <a:extLst>
                    <a:ext uri="{9D8B030D-6E8A-4147-A177-3AD203B41FA5}">
                      <a16:colId xmlns:a16="http://schemas.microsoft.com/office/drawing/2014/main" val="20001"/>
                    </a:ext>
                  </a:extLst>
                </a:gridCol>
                <a:gridCol w="1221200">
                  <a:extLst>
                    <a:ext uri="{9D8B030D-6E8A-4147-A177-3AD203B41FA5}">
                      <a16:colId xmlns:a16="http://schemas.microsoft.com/office/drawing/2014/main" val="20002"/>
                    </a:ext>
                  </a:extLst>
                </a:gridCol>
              </a:tblGrid>
              <a:tr h="605250">
                <a:tc>
                  <a:txBody>
                    <a:bodyPr/>
                    <a:lstStyle/>
                    <a:p>
                      <a:pPr marL="0" lvl="0" indent="0" algn="ctr" rtl="0">
                        <a:spcBef>
                          <a:spcPts val="0"/>
                        </a:spcBef>
                        <a:spcAft>
                          <a:spcPts val="0"/>
                        </a:spcAft>
                        <a:buNone/>
                      </a:pP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Cersei</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Daenerys</a:t>
                      </a:r>
                      <a:endParaRPr sz="1700" b="1">
                        <a:solidFill>
                          <a:srgbClr val="FFFFFF"/>
                        </a:solidFill>
                      </a:endParaRPr>
                    </a:p>
                  </a:txBody>
                  <a:tcPr marL="91425" marR="91425" marT="91425" marB="91425" anchor="ctr"/>
                </a:tc>
                <a:extLst>
                  <a:ext uri="{0D108BD9-81ED-4DB2-BD59-A6C34878D82A}">
                    <a16:rowId xmlns:a16="http://schemas.microsoft.com/office/drawing/2014/main" val="10000"/>
                  </a:ext>
                </a:extLst>
              </a:tr>
              <a:tr h="865100">
                <a:tc>
                  <a:txBody>
                    <a:bodyPr/>
                    <a:lstStyle/>
                    <a:p>
                      <a:pPr marL="0" lvl="0" indent="0" algn="ctr" rtl="0">
                        <a:spcBef>
                          <a:spcPts val="0"/>
                        </a:spcBef>
                        <a:spcAft>
                          <a:spcPts val="0"/>
                        </a:spcAft>
                        <a:buNone/>
                      </a:pPr>
                      <a:r>
                        <a:rPr lang="en-US" sz="1700" b="1">
                          <a:solidFill>
                            <a:srgbClr val="FFFFFF"/>
                          </a:solidFill>
                        </a:rPr>
                        <a:t>freq("love")</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0.691%</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0.240%</a:t>
                      </a:r>
                      <a:endParaRPr sz="1700" b="1">
                        <a:solidFill>
                          <a:srgbClr val="FFFFFF"/>
                        </a:solidFill>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0"/>
        <p:cNvGrpSpPr/>
        <p:nvPr/>
      </p:nvGrpSpPr>
      <p:grpSpPr>
        <a:xfrm>
          <a:off x="0" y="0"/>
          <a:ext cx="0" cy="0"/>
          <a:chOff x="0" y="0"/>
          <a:chExt cx="0" cy="0"/>
        </a:xfrm>
      </p:grpSpPr>
      <p:pic>
        <p:nvPicPr>
          <p:cNvPr id="291" name="Google Shape;291;p34"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292" name="Google Shape;292;p34"/>
          <p:cNvSpPr txBox="1">
            <a:spLocks noGrp="1"/>
          </p:cNvSpPr>
          <p:nvPr>
            <p:ph type="subTitle" idx="1"/>
          </p:nvPr>
        </p:nvSpPr>
        <p:spPr>
          <a:xfrm>
            <a:off x="609602" y="426575"/>
            <a:ext cx="88062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2500" b="1">
                <a:solidFill>
                  <a:schemeClr val="lt1"/>
                </a:solidFill>
                <a:latin typeface="Arial"/>
                <a:ea typeface="Arial"/>
                <a:cs typeface="Arial"/>
                <a:sym typeface="Arial"/>
              </a:rPr>
              <a:t>Cersei Vs. Daenerys - Who said “love” more often?</a:t>
            </a:r>
            <a:endParaRPr sz="900" b="1">
              <a:latin typeface="Arial"/>
              <a:ea typeface="Arial"/>
              <a:cs typeface="Arial"/>
              <a:sym typeface="Arial"/>
            </a:endParaRPr>
          </a:p>
        </p:txBody>
      </p:sp>
      <p:pic>
        <p:nvPicPr>
          <p:cNvPr id="293" name="Google Shape;293;p34"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graphicFrame>
        <p:nvGraphicFramePr>
          <p:cNvPr id="294" name="Google Shape;294;p34"/>
          <p:cNvGraphicFramePr/>
          <p:nvPr/>
        </p:nvGraphicFramePr>
        <p:xfrm>
          <a:off x="872875" y="2854263"/>
          <a:ext cx="3663600" cy="1470350"/>
        </p:xfrm>
        <a:graphic>
          <a:graphicData uri="http://schemas.openxmlformats.org/drawingml/2006/table">
            <a:tbl>
              <a:tblPr>
                <a:noFill/>
                <a:tableStyleId>{F0C23EE4-C8DA-4E7C-9C2F-4DE286446F4D}</a:tableStyleId>
              </a:tblPr>
              <a:tblGrid>
                <a:gridCol w="1421800">
                  <a:extLst>
                    <a:ext uri="{9D8B030D-6E8A-4147-A177-3AD203B41FA5}">
                      <a16:colId xmlns:a16="http://schemas.microsoft.com/office/drawing/2014/main" val="20000"/>
                    </a:ext>
                  </a:extLst>
                </a:gridCol>
                <a:gridCol w="1020600">
                  <a:extLst>
                    <a:ext uri="{9D8B030D-6E8A-4147-A177-3AD203B41FA5}">
                      <a16:colId xmlns:a16="http://schemas.microsoft.com/office/drawing/2014/main" val="20001"/>
                    </a:ext>
                  </a:extLst>
                </a:gridCol>
                <a:gridCol w="1221200">
                  <a:extLst>
                    <a:ext uri="{9D8B030D-6E8A-4147-A177-3AD203B41FA5}">
                      <a16:colId xmlns:a16="http://schemas.microsoft.com/office/drawing/2014/main" val="20002"/>
                    </a:ext>
                  </a:extLst>
                </a:gridCol>
              </a:tblGrid>
              <a:tr h="605250">
                <a:tc>
                  <a:txBody>
                    <a:bodyPr/>
                    <a:lstStyle/>
                    <a:p>
                      <a:pPr marL="0" lvl="0" indent="0" algn="ctr" rtl="0">
                        <a:spcBef>
                          <a:spcPts val="0"/>
                        </a:spcBef>
                        <a:spcAft>
                          <a:spcPts val="0"/>
                        </a:spcAft>
                        <a:buNone/>
                      </a:pP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Cersei</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Daenerys</a:t>
                      </a:r>
                      <a:endParaRPr sz="1700" b="1">
                        <a:solidFill>
                          <a:srgbClr val="FFFFFF"/>
                        </a:solidFill>
                      </a:endParaRPr>
                    </a:p>
                  </a:txBody>
                  <a:tcPr marL="91425" marR="91425" marT="91425" marB="91425" anchor="ctr"/>
                </a:tc>
                <a:extLst>
                  <a:ext uri="{0D108BD9-81ED-4DB2-BD59-A6C34878D82A}">
                    <a16:rowId xmlns:a16="http://schemas.microsoft.com/office/drawing/2014/main" val="10000"/>
                  </a:ext>
                </a:extLst>
              </a:tr>
              <a:tr h="865100">
                <a:tc>
                  <a:txBody>
                    <a:bodyPr/>
                    <a:lstStyle/>
                    <a:p>
                      <a:pPr marL="0" lvl="0" indent="0" algn="ctr" rtl="0">
                        <a:spcBef>
                          <a:spcPts val="0"/>
                        </a:spcBef>
                        <a:spcAft>
                          <a:spcPts val="0"/>
                        </a:spcAft>
                        <a:buNone/>
                      </a:pPr>
                      <a:r>
                        <a:rPr lang="en-US" sz="1700" b="1">
                          <a:solidFill>
                            <a:srgbClr val="FFFFFF"/>
                          </a:solidFill>
                        </a:rPr>
                        <a:t>freq("love")</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0.691%</a:t>
                      </a:r>
                      <a:endParaRPr sz="1700" b="1">
                        <a:solidFill>
                          <a:srgbClr val="FFFFFF"/>
                        </a:solidFill>
                      </a:endParaRPr>
                    </a:p>
                  </a:txBody>
                  <a:tcPr marL="91425" marR="91425" marT="91425" marB="91425" anchor="ctr"/>
                </a:tc>
                <a:tc>
                  <a:txBody>
                    <a:bodyPr/>
                    <a:lstStyle/>
                    <a:p>
                      <a:pPr marL="0" lvl="0" indent="0" algn="ctr" rtl="0">
                        <a:spcBef>
                          <a:spcPts val="0"/>
                        </a:spcBef>
                        <a:spcAft>
                          <a:spcPts val="0"/>
                        </a:spcAft>
                        <a:buNone/>
                      </a:pPr>
                      <a:r>
                        <a:rPr lang="en-US" sz="1700" b="1">
                          <a:solidFill>
                            <a:srgbClr val="FFFFFF"/>
                          </a:solidFill>
                        </a:rPr>
                        <a:t>0.240%</a:t>
                      </a:r>
                      <a:endParaRPr sz="1700" b="1">
                        <a:solidFill>
                          <a:srgbClr val="FFFFFF"/>
                        </a:solidFill>
                      </a:endParaRPr>
                    </a:p>
                  </a:txBody>
                  <a:tcPr marL="91425" marR="91425" marT="91425" marB="91425" anchor="ctr"/>
                </a:tc>
                <a:extLst>
                  <a:ext uri="{0D108BD9-81ED-4DB2-BD59-A6C34878D82A}">
                    <a16:rowId xmlns:a16="http://schemas.microsoft.com/office/drawing/2014/main" val="10001"/>
                  </a:ext>
                </a:extLst>
              </a:tr>
            </a:tbl>
          </a:graphicData>
        </a:graphic>
      </p:graphicFrame>
      <p:pic>
        <p:nvPicPr>
          <p:cNvPr id="295" name="Google Shape;295;p34"/>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654275" y="1285875"/>
            <a:ext cx="5715000" cy="428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9"/>
        <p:cNvGrpSpPr/>
        <p:nvPr/>
      </p:nvGrpSpPr>
      <p:grpSpPr>
        <a:xfrm>
          <a:off x="0" y="0"/>
          <a:ext cx="0" cy="0"/>
          <a:chOff x="0" y="0"/>
          <a:chExt cx="0" cy="0"/>
        </a:xfrm>
      </p:grpSpPr>
      <p:pic>
        <p:nvPicPr>
          <p:cNvPr id="300" name="Google Shape;300;p35"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301" name="Google Shape;301;p35"/>
          <p:cNvSpPr txBox="1">
            <a:spLocks noGrp="1"/>
          </p:cNvSpPr>
          <p:nvPr>
            <p:ph type="subTitle" idx="1"/>
          </p:nvPr>
        </p:nvSpPr>
        <p:spPr>
          <a:xfrm>
            <a:off x="609600" y="1127025"/>
            <a:ext cx="4704900" cy="103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Font typeface="Arial"/>
              <a:buNone/>
            </a:pPr>
            <a:r>
              <a:rPr lang="en-US" sz="2800" b="1">
                <a:solidFill>
                  <a:schemeClr val="lt1"/>
                </a:solidFill>
                <a:latin typeface="Arial"/>
                <a:ea typeface="Arial"/>
                <a:cs typeface="Arial"/>
                <a:sym typeface="Arial"/>
              </a:rPr>
              <a:t>Cersei is the better queen.</a:t>
            </a:r>
            <a:endParaRPr sz="1200" b="1">
              <a:latin typeface="Arial"/>
              <a:ea typeface="Arial"/>
              <a:cs typeface="Arial"/>
              <a:sym typeface="Arial"/>
            </a:endParaRPr>
          </a:p>
        </p:txBody>
      </p:sp>
      <p:pic>
        <p:nvPicPr>
          <p:cNvPr id="302" name="Google Shape;302;p35"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303" name="Google Shape;303;p35"/>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5569275" y="980987"/>
            <a:ext cx="5211476" cy="4896025"/>
          </a:xfrm>
          <a:prstGeom prst="rect">
            <a:avLst/>
          </a:prstGeom>
          <a:noFill/>
          <a:ln>
            <a:noFill/>
          </a:ln>
        </p:spPr>
      </p:pic>
      <p:pic>
        <p:nvPicPr>
          <p:cNvPr id="304" name="Google Shape;304;p35"/>
          <p:cNvPicPr preferRelativeResize="0"/>
          <p:nvPr/>
        </p:nvPicPr>
        <p:blipFill>
          <a:blip r:embed="rId6" cstate="screen">
            <a:alphaModFix/>
            <a:extLst>
              <a:ext uri="{28A0092B-C50C-407E-A947-70E740481C1C}">
                <a14:useLocalDpi xmlns:a14="http://schemas.microsoft.com/office/drawing/2010/main" val="0"/>
              </a:ext>
            </a:extLst>
          </a:blip>
          <a:stretch>
            <a:fillRect/>
          </a:stretch>
        </p:blipFill>
        <p:spPr>
          <a:xfrm>
            <a:off x="684850" y="3001250"/>
            <a:ext cx="3915912" cy="2875777"/>
          </a:xfrm>
          <a:prstGeom prst="rect">
            <a:avLst/>
          </a:prstGeom>
          <a:noFill/>
          <a:ln>
            <a:noFill/>
          </a:ln>
        </p:spPr>
      </p:pic>
      <p:sp>
        <p:nvSpPr>
          <p:cNvPr id="305" name="Google Shape;305;p35"/>
          <p:cNvSpPr txBox="1"/>
          <p:nvPr/>
        </p:nvSpPr>
        <p:spPr>
          <a:xfrm rot="965041">
            <a:off x="2463923" y="1300904"/>
            <a:ext cx="1822437" cy="14387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100" dirty="0">
                <a:solidFill>
                  <a:srgbClr val="FFFFFF"/>
                </a:solidFill>
                <a:latin typeface="Calibri"/>
                <a:ea typeface="Calibri"/>
                <a:cs typeface="Calibri"/>
                <a:sym typeface="Calibri"/>
              </a:rPr>
              <a:t>?</a:t>
            </a:r>
            <a:endParaRPr sz="12100"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pic>
        <p:nvPicPr>
          <p:cNvPr id="310" name="Google Shape;310;p36"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311" name="Google Shape;311;p36"/>
          <p:cNvSpPr txBox="1">
            <a:spLocks noGrp="1"/>
          </p:cNvSpPr>
          <p:nvPr>
            <p:ph type="subTitle" idx="1"/>
          </p:nvPr>
        </p:nvSpPr>
        <p:spPr>
          <a:xfrm>
            <a:off x="1663000" y="1106413"/>
            <a:ext cx="2419500" cy="1153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3700" b="1">
                <a:solidFill>
                  <a:schemeClr val="lt1"/>
                </a:solidFill>
                <a:latin typeface="Arial"/>
                <a:ea typeface="Arial"/>
                <a:cs typeface="Arial"/>
                <a:sym typeface="Arial"/>
              </a:rPr>
              <a:t>Cersei</a:t>
            </a:r>
            <a:endParaRPr sz="37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endParaRPr sz="25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r>
              <a:rPr lang="en-US" sz="2500" b="1">
                <a:solidFill>
                  <a:schemeClr val="lt1"/>
                </a:solidFill>
                <a:latin typeface="Arial"/>
                <a:ea typeface="Arial"/>
                <a:cs typeface="Arial"/>
                <a:sym typeface="Arial"/>
              </a:rPr>
              <a:t> </a:t>
            </a:r>
            <a:endParaRPr sz="25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r>
              <a:rPr lang="en-US" sz="2500" b="1">
                <a:solidFill>
                  <a:schemeClr val="lt1"/>
                </a:solidFill>
                <a:latin typeface="Arial"/>
                <a:ea typeface="Arial"/>
                <a:cs typeface="Arial"/>
                <a:sym typeface="Arial"/>
              </a:rPr>
              <a:t>Vs. </a:t>
            </a:r>
            <a:endParaRPr sz="25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endParaRPr sz="25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endParaRPr sz="2500" b="1">
              <a:solidFill>
                <a:schemeClr val="lt1"/>
              </a:solidFill>
              <a:latin typeface="Arial"/>
              <a:ea typeface="Arial"/>
              <a:cs typeface="Arial"/>
              <a:sym typeface="Arial"/>
            </a:endParaRPr>
          </a:p>
          <a:p>
            <a:pPr marL="0" lvl="0" indent="0" algn="ctr" rtl="0">
              <a:lnSpc>
                <a:spcPct val="90000"/>
              </a:lnSpc>
              <a:spcBef>
                <a:spcPts val="0"/>
              </a:spcBef>
              <a:spcAft>
                <a:spcPts val="0"/>
              </a:spcAft>
              <a:buClr>
                <a:schemeClr val="lt1"/>
              </a:buClr>
              <a:buSzPts val="4000"/>
              <a:buNone/>
            </a:pPr>
            <a:r>
              <a:rPr lang="en-US" sz="3700" b="1">
                <a:solidFill>
                  <a:schemeClr val="lt1"/>
                </a:solidFill>
                <a:latin typeface="Arial"/>
                <a:ea typeface="Arial"/>
                <a:cs typeface="Arial"/>
                <a:sym typeface="Arial"/>
              </a:rPr>
              <a:t>Daenerys</a:t>
            </a:r>
            <a:endParaRPr sz="3700" b="1">
              <a:latin typeface="Arial"/>
              <a:ea typeface="Arial"/>
              <a:cs typeface="Arial"/>
              <a:sym typeface="Arial"/>
            </a:endParaRPr>
          </a:p>
        </p:txBody>
      </p:sp>
      <p:pic>
        <p:nvPicPr>
          <p:cNvPr id="312" name="Google Shape;312;p36"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313" name="Google Shape;313;p36"/>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636575" y="577774"/>
            <a:ext cx="5117150" cy="2619275"/>
          </a:xfrm>
          <a:prstGeom prst="rect">
            <a:avLst/>
          </a:prstGeom>
          <a:noFill/>
          <a:ln>
            <a:noFill/>
          </a:ln>
        </p:spPr>
      </p:pic>
      <p:pic>
        <p:nvPicPr>
          <p:cNvPr id="314" name="Google Shape;314;p36"/>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636575" y="3428875"/>
            <a:ext cx="5117150" cy="2619275"/>
          </a:xfrm>
          <a:prstGeom prst="rect">
            <a:avLst/>
          </a:prstGeom>
          <a:noFill/>
          <a:ln>
            <a:noFill/>
          </a:ln>
        </p:spPr>
      </p:pic>
      <p:sp>
        <p:nvSpPr>
          <p:cNvPr id="315" name="Google Shape;315;p36"/>
          <p:cNvSpPr txBox="1">
            <a:spLocks noGrp="1"/>
          </p:cNvSpPr>
          <p:nvPr>
            <p:ph type="subTitle" idx="1"/>
          </p:nvPr>
        </p:nvSpPr>
        <p:spPr>
          <a:xfrm>
            <a:off x="517550" y="5063475"/>
            <a:ext cx="4563600" cy="840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2200" b="1">
                <a:solidFill>
                  <a:schemeClr val="lt1"/>
                </a:solidFill>
                <a:latin typeface="Arial"/>
                <a:ea typeface="Arial"/>
                <a:cs typeface="Arial"/>
                <a:sym typeface="Arial"/>
              </a:rPr>
              <a:t>What other words do they say often?</a:t>
            </a:r>
            <a:endParaRPr sz="600" b="1">
              <a:latin typeface="Arial"/>
              <a:ea typeface="Arial"/>
              <a:cs typeface="Arial"/>
              <a:sym typeface="Arial"/>
            </a:endParaRPr>
          </a:p>
        </p:txBody>
      </p:sp>
      <p:sp>
        <p:nvSpPr>
          <p:cNvPr id="316" name="Google Shape;316;p36"/>
          <p:cNvSpPr/>
          <p:nvPr/>
        </p:nvSpPr>
        <p:spPr>
          <a:xfrm>
            <a:off x="9040100" y="623450"/>
            <a:ext cx="1486800" cy="599400"/>
          </a:xfrm>
          <a:prstGeom prst="ellipse">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rot="-5398280">
            <a:off x="8608650" y="1378750"/>
            <a:ext cx="1199100" cy="599400"/>
          </a:xfrm>
          <a:prstGeom prst="ellipse">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6530825" y="1238800"/>
            <a:ext cx="1486800" cy="4395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9903325" y="1717000"/>
            <a:ext cx="850500" cy="4395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7649300" y="2757550"/>
            <a:ext cx="971100" cy="4395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651425" y="2757550"/>
            <a:ext cx="850500" cy="4395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10051700" y="2158001"/>
            <a:ext cx="702000" cy="3357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8416525" y="3428875"/>
            <a:ext cx="2419500" cy="743400"/>
          </a:xfrm>
          <a:prstGeom prst="ellipse">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8416525" y="4138963"/>
            <a:ext cx="503700" cy="11991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5636575" y="623450"/>
            <a:ext cx="2419500" cy="5994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5636575" y="3846700"/>
            <a:ext cx="1653000" cy="4395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9759450" y="5107450"/>
            <a:ext cx="971100" cy="3357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7"/>
                                        </p:tgtEl>
                                        <p:attrNameLst>
                                          <p:attrName>style.visibility</p:attrName>
                                        </p:attrNameLst>
                                      </p:cBhvr>
                                      <p:to>
                                        <p:strVal val="visible"/>
                                      </p:to>
                                    </p:set>
                                    <p:animEffect transition="in" filter="fade">
                                      <p:cBhvr>
                                        <p:cTn id="10" dur="1000"/>
                                        <p:tgtEl>
                                          <p:spTgt spid="3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animEffect transition="in" filter="fade">
                                      <p:cBhvr>
                                        <p:cTn id="15" dur="1000"/>
                                        <p:tgtEl>
                                          <p:spTgt spid="318"/>
                                        </p:tgtEl>
                                      </p:cBhvr>
                                    </p:animEffect>
                                  </p:childTnLst>
                                </p:cTn>
                              </p:par>
                              <p:par>
                                <p:cTn id="16" presetID="10" presetClass="entr" presetSubtype="0" fill="hold" nodeType="with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1"/>
                                        </p:tgtEl>
                                        <p:attrNameLst>
                                          <p:attrName>style.visibility</p:attrName>
                                        </p:attrNameLst>
                                      </p:cBhvr>
                                      <p:to>
                                        <p:strVal val="visible"/>
                                      </p:to>
                                    </p:set>
                                    <p:animEffect transition="in" filter="fade">
                                      <p:cBhvr>
                                        <p:cTn id="21" dur="1000"/>
                                        <p:tgtEl>
                                          <p:spTgt spid="321"/>
                                        </p:tgtEl>
                                      </p:cBhvr>
                                    </p:animEffect>
                                  </p:childTnLst>
                                </p:cTn>
                              </p:par>
                              <p:par>
                                <p:cTn id="22" presetID="10" presetClass="entr" presetSubtype="0" fill="hold" nodeType="withEffect">
                                  <p:stCondLst>
                                    <p:cond delay="0"/>
                                  </p:stCondLst>
                                  <p:childTnLst>
                                    <p:set>
                                      <p:cBhvr>
                                        <p:cTn id="23" dur="1" fill="hold">
                                          <p:stCondLst>
                                            <p:cond delay="0"/>
                                          </p:stCondLst>
                                        </p:cTn>
                                        <p:tgtEl>
                                          <p:spTgt spid="322"/>
                                        </p:tgtEl>
                                        <p:attrNameLst>
                                          <p:attrName>style.visibility</p:attrName>
                                        </p:attrNameLst>
                                      </p:cBhvr>
                                      <p:to>
                                        <p:strVal val="visible"/>
                                      </p:to>
                                    </p:set>
                                    <p:animEffect transition="in" filter="fade">
                                      <p:cBhvr>
                                        <p:cTn id="24" dur="1000"/>
                                        <p:tgtEl>
                                          <p:spTgt spid="322"/>
                                        </p:tgtEl>
                                      </p:cBhvr>
                                    </p:animEffect>
                                  </p:childTnLst>
                                </p:cTn>
                              </p:par>
                              <p:par>
                                <p:cTn id="25" presetID="10" presetClass="entr" presetSubtype="0" fill="hold" nodeType="withEffect">
                                  <p:stCondLst>
                                    <p:cond delay="0"/>
                                  </p:stCondLst>
                                  <p:childTnLst>
                                    <p:set>
                                      <p:cBhvr>
                                        <p:cTn id="26" dur="1" fill="hold">
                                          <p:stCondLst>
                                            <p:cond delay="0"/>
                                          </p:stCondLst>
                                        </p:cTn>
                                        <p:tgtEl>
                                          <p:spTgt spid="325"/>
                                        </p:tgtEl>
                                        <p:attrNameLst>
                                          <p:attrName>style.visibility</p:attrName>
                                        </p:attrNameLst>
                                      </p:cBhvr>
                                      <p:to>
                                        <p:strVal val="visible"/>
                                      </p:to>
                                    </p:set>
                                    <p:animEffect transition="in" filter="fade">
                                      <p:cBhvr>
                                        <p:cTn id="27" dur="1000"/>
                                        <p:tgtEl>
                                          <p:spTgt spid="325"/>
                                        </p:tgtEl>
                                      </p:cBhvr>
                                    </p:animEffect>
                                  </p:childTnLst>
                                </p:cTn>
                              </p:par>
                              <p:par>
                                <p:cTn id="28" presetID="10" presetClass="entr" presetSubtype="0" fill="hold" nodeType="withEffect">
                                  <p:stCondLst>
                                    <p:cond delay="0"/>
                                  </p:stCondLst>
                                  <p:childTnLst>
                                    <p:set>
                                      <p:cBhvr>
                                        <p:cTn id="29" dur="1" fill="hold">
                                          <p:stCondLst>
                                            <p:cond delay="0"/>
                                          </p:stCondLst>
                                        </p:cTn>
                                        <p:tgtEl>
                                          <p:spTgt spid="320"/>
                                        </p:tgtEl>
                                        <p:attrNameLst>
                                          <p:attrName>style.visibility</p:attrName>
                                        </p:attrNameLst>
                                      </p:cBhvr>
                                      <p:to>
                                        <p:strVal val="visible"/>
                                      </p:to>
                                    </p:set>
                                    <p:animEffect transition="in" filter="fade">
                                      <p:cBhvr>
                                        <p:cTn id="30" dur="1000"/>
                                        <p:tgtEl>
                                          <p:spTgt spid="3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3"/>
                                        </p:tgtEl>
                                        <p:attrNameLst>
                                          <p:attrName>style.visibility</p:attrName>
                                        </p:attrNameLst>
                                      </p:cBhvr>
                                      <p:to>
                                        <p:strVal val="visible"/>
                                      </p:to>
                                    </p:set>
                                    <p:animEffect transition="in" filter="fade">
                                      <p:cBhvr>
                                        <p:cTn id="35" dur="1000"/>
                                        <p:tgtEl>
                                          <p:spTgt spid="3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4"/>
                                        </p:tgtEl>
                                        <p:attrNameLst>
                                          <p:attrName>style.visibility</p:attrName>
                                        </p:attrNameLst>
                                      </p:cBhvr>
                                      <p:to>
                                        <p:strVal val="visible"/>
                                      </p:to>
                                    </p:set>
                                    <p:animEffect transition="in" filter="fade">
                                      <p:cBhvr>
                                        <p:cTn id="40" dur="1000"/>
                                        <p:tgtEl>
                                          <p:spTgt spid="324"/>
                                        </p:tgtEl>
                                      </p:cBhvr>
                                    </p:animEffect>
                                  </p:childTnLst>
                                </p:cTn>
                              </p:par>
                              <p:par>
                                <p:cTn id="41" presetID="10" presetClass="entr" presetSubtype="0" fill="hold" nodeType="withEffect">
                                  <p:stCondLst>
                                    <p:cond delay="0"/>
                                  </p:stCondLst>
                                  <p:childTnLst>
                                    <p:set>
                                      <p:cBhvr>
                                        <p:cTn id="42" dur="1" fill="hold">
                                          <p:stCondLst>
                                            <p:cond delay="0"/>
                                          </p:stCondLst>
                                        </p:cTn>
                                        <p:tgtEl>
                                          <p:spTgt spid="326"/>
                                        </p:tgtEl>
                                        <p:attrNameLst>
                                          <p:attrName>style.visibility</p:attrName>
                                        </p:attrNameLst>
                                      </p:cBhvr>
                                      <p:to>
                                        <p:strVal val="visible"/>
                                      </p:to>
                                    </p:set>
                                    <p:animEffect transition="in" filter="fade">
                                      <p:cBhvr>
                                        <p:cTn id="43" dur="1000"/>
                                        <p:tgtEl>
                                          <p:spTgt spid="326"/>
                                        </p:tgtEl>
                                      </p:cBhvr>
                                    </p:animEffect>
                                  </p:childTnLst>
                                </p:cTn>
                              </p:par>
                              <p:par>
                                <p:cTn id="44" presetID="10" presetClass="entr" presetSubtype="0" fill="hold" nodeType="withEffect">
                                  <p:stCondLst>
                                    <p:cond delay="0"/>
                                  </p:stCondLst>
                                  <p:childTnLst>
                                    <p:set>
                                      <p:cBhvr>
                                        <p:cTn id="45" dur="1" fill="hold">
                                          <p:stCondLst>
                                            <p:cond delay="0"/>
                                          </p:stCondLst>
                                        </p:cTn>
                                        <p:tgtEl>
                                          <p:spTgt spid="327"/>
                                        </p:tgtEl>
                                        <p:attrNameLst>
                                          <p:attrName>style.visibility</p:attrName>
                                        </p:attrNameLst>
                                      </p:cBhvr>
                                      <p:to>
                                        <p:strVal val="visible"/>
                                      </p:to>
                                    </p:set>
                                    <p:animEffect transition="in" filter="fade">
                                      <p:cBhvr>
                                        <p:cTn id="46"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
        <p:cNvGrpSpPr/>
        <p:nvPr/>
      </p:nvGrpSpPr>
      <p:grpSpPr>
        <a:xfrm>
          <a:off x="0" y="0"/>
          <a:ext cx="0" cy="0"/>
          <a:chOff x="0" y="0"/>
          <a:chExt cx="0" cy="0"/>
        </a:xfrm>
      </p:grpSpPr>
      <p:pic>
        <p:nvPicPr>
          <p:cNvPr id="332" name="Google Shape;332;p37"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33" name="Google Shape;333;p37"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pic>
        <p:nvPicPr>
          <p:cNvPr id="334" name="Google Shape;334;p3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848374" y="338149"/>
            <a:ext cx="5959725" cy="3090850"/>
          </a:xfrm>
          <a:prstGeom prst="rect">
            <a:avLst/>
          </a:prstGeom>
          <a:noFill/>
          <a:ln>
            <a:noFill/>
          </a:ln>
        </p:spPr>
      </p:pic>
      <p:pic>
        <p:nvPicPr>
          <p:cNvPr id="335" name="Google Shape;335;p37"/>
          <p:cNvPicPr preferRelativeResize="0"/>
          <p:nvPr/>
        </p:nvPicPr>
        <p:blipFill>
          <a:blip r:embed="rId6" cstate="screen">
            <a:alphaModFix/>
            <a:extLst>
              <a:ext uri="{28A0092B-C50C-407E-A947-70E740481C1C}">
                <a14:useLocalDpi xmlns:a14="http://schemas.microsoft.com/office/drawing/2010/main" val="0"/>
              </a:ext>
            </a:extLst>
          </a:blip>
          <a:stretch>
            <a:fillRect/>
          </a:stretch>
        </p:blipFill>
        <p:spPr>
          <a:xfrm>
            <a:off x="733700" y="511975"/>
            <a:ext cx="1709199" cy="1716875"/>
          </a:xfrm>
          <a:prstGeom prst="rect">
            <a:avLst/>
          </a:prstGeom>
          <a:noFill/>
          <a:ln>
            <a:noFill/>
          </a:ln>
        </p:spPr>
      </p:pic>
      <p:pic>
        <p:nvPicPr>
          <p:cNvPr id="336" name="Google Shape;336;p37"/>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6125499" y="3294350"/>
            <a:ext cx="4780626" cy="3477925"/>
          </a:xfrm>
          <a:prstGeom prst="rect">
            <a:avLst/>
          </a:prstGeom>
          <a:noFill/>
          <a:ln>
            <a:noFill/>
          </a:ln>
        </p:spPr>
      </p:pic>
      <p:sp>
        <p:nvSpPr>
          <p:cNvPr id="337" name="Google Shape;337;p37"/>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Targaryen</a:t>
            </a:r>
            <a:endParaRPr sz="4300">
              <a:solidFill>
                <a:srgbClr val="FFFFFF"/>
              </a:solidFill>
            </a:endParaRPr>
          </a:p>
        </p:txBody>
      </p:sp>
      <p:sp>
        <p:nvSpPr>
          <p:cNvPr id="338" name="Google Shape;338;p37"/>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This family is one of the forerunners for the throne.</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Their need for the throne is visible from the words “Want” “Know” “Kill” “Take” “Need”</a:t>
            </a:r>
            <a:endParaRPr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
        <p:cNvGrpSpPr/>
        <p:nvPr/>
      </p:nvGrpSpPr>
      <p:grpSpPr>
        <a:xfrm>
          <a:off x="0" y="0"/>
          <a:ext cx="0" cy="0"/>
          <a:chOff x="0" y="0"/>
          <a:chExt cx="0" cy="0"/>
        </a:xfrm>
      </p:grpSpPr>
      <p:pic>
        <p:nvPicPr>
          <p:cNvPr id="343" name="Google Shape;343;p38"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44" name="Google Shape;344;p38"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345" name="Google Shape;345;p38"/>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Greyjoy</a:t>
            </a:r>
            <a:endParaRPr sz="4300">
              <a:solidFill>
                <a:srgbClr val="FFFFFF"/>
              </a:solidFill>
            </a:endParaRPr>
          </a:p>
        </p:txBody>
      </p:sp>
      <p:sp>
        <p:nvSpPr>
          <p:cNvPr id="346" name="Google Shape;346;p38"/>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Patriarchal family “father” “lord”</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Obsessed with the Iron Throne “Iron”</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Their need for the throne is visible from the words “Want” “Know” “Kill” “Take” “Need”</a:t>
            </a:r>
            <a:endParaRPr sz="2000">
              <a:solidFill>
                <a:srgbClr val="FFFFFF"/>
              </a:solidFill>
            </a:endParaRPr>
          </a:p>
        </p:txBody>
      </p:sp>
      <p:pic>
        <p:nvPicPr>
          <p:cNvPr id="347" name="Google Shape;347;p38"/>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1083350" y="548700"/>
            <a:ext cx="1371625" cy="1645950"/>
          </a:xfrm>
          <a:prstGeom prst="rect">
            <a:avLst/>
          </a:prstGeom>
          <a:noFill/>
          <a:ln>
            <a:noFill/>
          </a:ln>
        </p:spPr>
      </p:pic>
      <p:pic>
        <p:nvPicPr>
          <p:cNvPr id="348" name="Google Shape;348;p38"/>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448475" y="3371825"/>
            <a:ext cx="4328719" cy="3286200"/>
          </a:xfrm>
          <a:prstGeom prst="rect">
            <a:avLst/>
          </a:prstGeom>
          <a:noFill/>
          <a:ln>
            <a:noFill/>
          </a:ln>
        </p:spPr>
      </p:pic>
      <p:pic>
        <p:nvPicPr>
          <p:cNvPr id="349" name="Google Shape;349;p38"/>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5631582" y="548707"/>
            <a:ext cx="5274550" cy="27355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3"/>
        <p:cNvGrpSpPr/>
        <p:nvPr/>
      </p:nvGrpSpPr>
      <p:grpSpPr>
        <a:xfrm>
          <a:off x="0" y="0"/>
          <a:ext cx="0" cy="0"/>
          <a:chOff x="0" y="0"/>
          <a:chExt cx="0" cy="0"/>
        </a:xfrm>
      </p:grpSpPr>
      <p:pic>
        <p:nvPicPr>
          <p:cNvPr id="354" name="Google Shape;354;p39"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55" name="Google Shape;355;p39"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356" name="Google Shape;356;p39"/>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Lannister</a:t>
            </a:r>
            <a:endParaRPr sz="4300">
              <a:solidFill>
                <a:srgbClr val="FFFFFF"/>
              </a:solidFill>
            </a:endParaRPr>
          </a:p>
        </p:txBody>
      </p:sp>
      <p:sp>
        <p:nvSpPr>
          <p:cNvPr id="357" name="Google Shape;357;p39"/>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Patriarchal family “father” “king”</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Targaryen and Stark are rivals “Queen” “Stark”</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Their need for the throne is visible from the words “Want” “Know” “Kill” “Take” “Need”</a:t>
            </a:r>
            <a:endParaRPr sz="2000">
              <a:solidFill>
                <a:srgbClr val="FFFFFF"/>
              </a:solidFill>
            </a:endParaRPr>
          </a:p>
        </p:txBody>
      </p:sp>
      <p:pic>
        <p:nvPicPr>
          <p:cNvPr id="358" name="Google Shape;358;p39"/>
          <p:cNvPicPr preferRelativeResize="0"/>
          <p:nvPr/>
        </p:nvPicPr>
        <p:blipFill rotWithShape="1">
          <a:blip r:embed="rId5" cstate="screen">
            <a:alphaModFix/>
            <a:extLst>
              <a:ext uri="{28A0092B-C50C-407E-A947-70E740481C1C}">
                <a14:useLocalDpi xmlns:a14="http://schemas.microsoft.com/office/drawing/2010/main" val="0"/>
              </a:ext>
            </a:extLst>
          </a:blip>
          <a:srcRect/>
          <a:stretch/>
        </p:blipFill>
        <p:spPr>
          <a:xfrm>
            <a:off x="1083350" y="548700"/>
            <a:ext cx="1371625" cy="1645950"/>
          </a:xfrm>
          <a:prstGeom prst="rect">
            <a:avLst/>
          </a:prstGeom>
          <a:noFill/>
          <a:ln>
            <a:noFill/>
          </a:ln>
        </p:spPr>
      </p:pic>
      <p:pic>
        <p:nvPicPr>
          <p:cNvPr id="359" name="Google Shape;359;p39"/>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848375" y="671525"/>
            <a:ext cx="5206675" cy="2700300"/>
          </a:xfrm>
          <a:prstGeom prst="rect">
            <a:avLst/>
          </a:prstGeom>
          <a:noFill/>
          <a:ln>
            <a:noFill/>
          </a:ln>
        </p:spPr>
      </p:pic>
      <p:pic>
        <p:nvPicPr>
          <p:cNvPr id="360" name="Google Shape;360;p39"/>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5848378" y="3371828"/>
            <a:ext cx="4517074" cy="328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4"/>
        <p:cNvGrpSpPr/>
        <p:nvPr/>
      </p:nvGrpSpPr>
      <p:grpSpPr>
        <a:xfrm>
          <a:off x="0" y="0"/>
          <a:ext cx="0" cy="0"/>
          <a:chOff x="0" y="0"/>
          <a:chExt cx="0" cy="0"/>
        </a:xfrm>
      </p:grpSpPr>
      <p:pic>
        <p:nvPicPr>
          <p:cNvPr id="365" name="Google Shape;365;p40"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66" name="Google Shape;366;p40"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367" name="Google Shape;367;p40"/>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Stark</a:t>
            </a:r>
            <a:endParaRPr sz="4300">
              <a:solidFill>
                <a:srgbClr val="FFFFFF"/>
              </a:solidFill>
            </a:endParaRPr>
          </a:p>
        </p:txBody>
      </p:sp>
      <p:sp>
        <p:nvSpPr>
          <p:cNvPr id="368" name="Google Shape;368;p40"/>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Patriarchal family “father” “king”</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Key family involved in WinterFall “Winterfell”</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Their need for the throne is visible from the words “Want” “Know” “Kill” “Need”</a:t>
            </a:r>
            <a:endParaRPr sz="2000">
              <a:solidFill>
                <a:srgbClr val="FFFFFF"/>
              </a:solidFill>
            </a:endParaRPr>
          </a:p>
        </p:txBody>
      </p:sp>
      <p:pic>
        <p:nvPicPr>
          <p:cNvPr id="369" name="Google Shape;369;p40"/>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1159575" y="594438"/>
            <a:ext cx="1295400" cy="1554475"/>
          </a:xfrm>
          <a:prstGeom prst="rect">
            <a:avLst/>
          </a:prstGeom>
          <a:noFill/>
          <a:ln>
            <a:noFill/>
          </a:ln>
        </p:spPr>
      </p:pic>
      <p:pic>
        <p:nvPicPr>
          <p:cNvPr id="370" name="Google Shape;370;p40"/>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5848377" y="3376650"/>
            <a:ext cx="4318689" cy="3286200"/>
          </a:xfrm>
          <a:prstGeom prst="rect">
            <a:avLst/>
          </a:prstGeom>
          <a:noFill/>
          <a:ln>
            <a:noFill/>
          </a:ln>
        </p:spPr>
      </p:pic>
      <p:pic>
        <p:nvPicPr>
          <p:cNvPr id="371" name="Google Shape;371;p40"/>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6345600" y="594458"/>
            <a:ext cx="5364573" cy="2782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5"/>
        <p:cNvGrpSpPr/>
        <p:nvPr/>
      </p:nvGrpSpPr>
      <p:grpSpPr>
        <a:xfrm>
          <a:off x="0" y="0"/>
          <a:ext cx="0" cy="0"/>
          <a:chOff x="0" y="0"/>
          <a:chExt cx="0" cy="0"/>
        </a:xfrm>
      </p:grpSpPr>
      <p:pic>
        <p:nvPicPr>
          <p:cNvPr id="376" name="Google Shape;376;p41"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77" name="Google Shape;377;p41"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378" name="Google Shape;378;p41"/>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Baratheon</a:t>
            </a:r>
            <a:endParaRPr sz="4300">
              <a:solidFill>
                <a:srgbClr val="FFFFFF"/>
              </a:solidFill>
            </a:endParaRPr>
          </a:p>
        </p:txBody>
      </p:sp>
      <p:sp>
        <p:nvSpPr>
          <p:cNvPr id="379" name="Google Shape;379;p41"/>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Patriarchal family “father” “king”</a:t>
            </a: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Brotherhood is important “Brother”</a:t>
            </a: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“Stark” is of high importance to them</a:t>
            </a: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Their need for the throne is visible from the words “Want” “Know” “Need”</a:t>
            </a:r>
            <a:endParaRPr sz="2000">
              <a:solidFill>
                <a:srgbClr val="FFFFFF"/>
              </a:solidFill>
            </a:endParaRPr>
          </a:p>
        </p:txBody>
      </p:sp>
      <p:pic>
        <p:nvPicPr>
          <p:cNvPr id="380" name="Google Shape;380;p41"/>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1153730" y="529438"/>
            <a:ext cx="1403745" cy="1684475"/>
          </a:xfrm>
          <a:prstGeom prst="rect">
            <a:avLst/>
          </a:prstGeom>
          <a:noFill/>
          <a:ln>
            <a:noFill/>
          </a:ln>
        </p:spPr>
      </p:pic>
      <p:pic>
        <p:nvPicPr>
          <p:cNvPr id="381" name="Google Shape;381;p41"/>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345603" y="3409975"/>
            <a:ext cx="4423294" cy="3286200"/>
          </a:xfrm>
          <a:prstGeom prst="rect">
            <a:avLst/>
          </a:prstGeom>
          <a:noFill/>
          <a:ln>
            <a:noFill/>
          </a:ln>
        </p:spPr>
      </p:pic>
      <p:pic>
        <p:nvPicPr>
          <p:cNvPr id="382" name="Google Shape;382;p41"/>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6482824" y="678793"/>
            <a:ext cx="5099575" cy="26447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pic>
        <p:nvPicPr>
          <p:cNvPr id="106" name="Google Shape;106;p15"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07" name="Google Shape;107;p15"/>
          <p:cNvSpPr txBox="1">
            <a:spLocks noGrp="1"/>
          </p:cNvSpPr>
          <p:nvPr>
            <p:ph type="subTitle" idx="1"/>
          </p:nvPr>
        </p:nvSpPr>
        <p:spPr>
          <a:xfrm>
            <a:off x="609602" y="734500"/>
            <a:ext cx="82332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200" b="1">
                <a:solidFill>
                  <a:schemeClr val="lt1"/>
                </a:solidFill>
                <a:latin typeface="Arial"/>
                <a:ea typeface="Arial"/>
                <a:cs typeface="Arial"/>
                <a:sym typeface="Arial"/>
              </a:rPr>
              <a:t>Game Of Thrones – The Phenomenon</a:t>
            </a:r>
            <a:endParaRPr sz="1600" b="1">
              <a:latin typeface="Arial"/>
              <a:ea typeface="Arial"/>
              <a:cs typeface="Arial"/>
              <a:sym typeface="Arial"/>
            </a:endParaRPr>
          </a:p>
        </p:txBody>
      </p:sp>
      <p:pic>
        <p:nvPicPr>
          <p:cNvPr id="108" name="Google Shape;108;p15"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sp>
        <p:nvSpPr>
          <p:cNvPr id="109" name="Google Shape;109;p15"/>
          <p:cNvSpPr txBox="1"/>
          <p:nvPr/>
        </p:nvSpPr>
        <p:spPr>
          <a:xfrm>
            <a:off x="1970600" y="2150240"/>
            <a:ext cx="1857300" cy="16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100" i="0" u="none" strike="noStrike" cap="none">
                <a:solidFill>
                  <a:schemeClr val="lt1"/>
                </a:solidFill>
              </a:rPr>
              <a:t>73</a:t>
            </a:r>
            <a:endParaRPr sz="100"/>
          </a:p>
          <a:p>
            <a:pPr marL="0" marR="0" lvl="0" indent="0" algn="ctr" rtl="0">
              <a:spcBef>
                <a:spcPts val="0"/>
              </a:spcBef>
              <a:spcAft>
                <a:spcPts val="0"/>
              </a:spcAft>
              <a:buNone/>
            </a:pPr>
            <a:r>
              <a:rPr lang="en-US" sz="2100" i="0" u="none" strike="noStrike" cap="none">
                <a:solidFill>
                  <a:schemeClr val="lt1"/>
                </a:solidFill>
              </a:rPr>
              <a:t>Episodes</a:t>
            </a:r>
            <a:endParaRPr sz="100"/>
          </a:p>
        </p:txBody>
      </p:sp>
      <p:sp>
        <p:nvSpPr>
          <p:cNvPr id="110" name="Google Shape;110;p15"/>
          <p:cNvSpPr txBox="1"/>
          <p:nvPr/>
        </p:nvSpPr>
        <p:spPr>
          <a:xfrm>
            <a:off x="5377375" y="2150253"/>
            <a:ext cx="1857300" cy="16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100" i="0" u="none" strike="noStrike" cap="none">
                <a:solidFill>
                  <a:schemeClr val="lt1"/>
                </a:solidFill>
              </a:rPr>
              <a:t>8</a:t>
            </a:r>
            <a:endParaRPr sz="100"/>
          </a:p>
          <a:p>
            <a:pPr marL="0" marR="0" lvl="0" indent="0" algn="ctr" rtl="0">
              <a:spcBef>
                <a:spcPts val="0"/>
              </a:spcBef>
              <a:spcAft>
                <a:spcPts val="0"/>
              </a:spcAft>
              <a:buNone/>
            </a:pPr>
            <a:r>
              <a:rPr lang="en-US" sz="2100" i="0" u="none" strike="noStrike" cap="none">
                <a:solidFill>
                  <a:schemeClr val="lt1"/>
                </a:solidFill>
              </a:rPr>
              <a:t>Seasons</a:t>
            </a:r>
            <a:endParaRPr sz="100"/>
          </a:p>
        </p:txBody>
      </p:sp>
      <p:sp>
        <p:nvSpPr>
          <p:cNvPr id="111" name="Google Shape;111;p15"/>
          <p:cNvSpPr txBox="1"/>
          <p:nvPr/>
        </p:nvSpPr>
        <p:spPr>
          <a:xfrm>
            <a:off x="7666391" y="2150254"/>
            <a:ext cx="4217700" cy="16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100" i="0" u="none" strike="noStrike" cap="none">
                <a:solidFill>
                  <a:schemeClr val="lt1"/>
                </a:solidFill>
              </a:rPr>
              <a:t>17.4 m</a:t>
            </a:r>
            <a:endParaRPr sz="100"/>
          </a:p>
          <a:p>
            <a:pPr marL="0" marR="0" lvl="0" indent="0" algn="ctr" rtl="0">
              <a:spcBef>
                <a:spcPts val="0"/>
              </a:spcBef>
              <a:spcAft>
                <a:spcPts val="0"/>
              </a:spcAft>
              <a:buNone/>
            </a:pPr>
            <a:r>
              <a:rPr lang="en-US" sz="2100" i="0" u="none" strike="noStrike" cap="none">
                <a:solidFill>
                  <a:schemeClr val="lt1"/>
                </a:solidFill>
              </a:rPr>
              <a:t>Average Viewership</a:t>
            </a:r>
            <a:endParaRPr sz="100"/>
          </a:p>
        </p:txBody>
      </p:sp>
      <p:sp>
        <p:nvSpPr>
          <p:cNvPr id="112" name="Google Shape;112;p15"/>
          <p:cNvSpPr txBox="1"/>
          <p:nvPr/>
        </p:nvSpPr>
        <p:spPr>
          <a:xfrm>
            <a:off x="3352025" y="4383149"/>
            <a:ext cx="1857300" cy="16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100" i="0" u="none" strike="noStrike" cap="none">
                <a:solidFill>
                  <a:schemeClr val="lt1"/>
                </a:solidFill>
              </a:rPr>
              <a:t>63</a:t>
            </a:r>
            <a:endParaRPr sz="100"/>
          </a:p>
          <a:p>
            <a:pPr marL="0" marR="0" lvl="0" indent="0" algn="ctr" rtl="0">
              <a:spcBef>
                <a:spcPts val="0"/>
              </a:spcBef>
              <a:spcAft>
                <a:spcPts val="0"/>
              </a:spcAft>
              <a:buNone/>
            </a:pPr>
            <a:r>
              <a:rPr lang="en-US" sz="2100" i="0" u="none" strike="noStrike" cap="none">
                <a:solidFill>
                  <a:schemeClr val="lt1"/>
                </a:solidFill>
              </a:rPr>
              <a:t> Awards</a:t>
            </a:r>
            <a:endParaRPr sz="100"/>
          </a:p>
        </p:txBody>
      </p:sp>
      <p:sp>
        <p:nvSpPr>
          <p:cNvPr id="113" name="Google Shape;113;p15"/>
          <p:cNvSpPr txBox="1"/>
          <p:nvPr/>
        </p:nvSpPr>
        <p:spPr>
          <a:xfrm>
            <a:off x="6046100" y="4383150"/>
            <a:ext cx="4093200" cy="154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100" i="0" u="none" strike="noStrike" cap="none">
                <a:solidFill>
                  <a:schemeClr val="lt1"/>
                </a:solidFill>
              </a:rPr>
              <a:t>10</a:t>
            </a:r>
            <a:endParaRPr sz="100"/>
          </a:p>
          <a:p>
            <a:pPr marL="0" marR="0" lvl="0" indent="0" algn="ctr" rtl="0">
              <a:spcBef>
                <a:spcPts val="0"/>
              </a:spcBef>
              <a:spcAft>
                <a:spcPts val="0"/>
              </a:spcAft>
              <a:buNone/>
            </a:pPr>
            <a:r>
              <a:rPr lang="en-US" sz="2100" i="0" u="none" strike="noStrike" cap="none">
                <a:solidFill>
                  <a:schemeClr val="lt1"/>
                </a:solidFill>
              </a:rPr>
              <a:t>Guinness World Records</a:t>
            </a:r>
            <a:endParaRPr sz="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6"/>
        <p:cNvGrpSpPr/>
        <p:nvPr/>
      </p:nvGrpSpPr>
      <p:grpSpPr>
        <a:xfrm>
          <a:off x="0" y="0"/>
          <a:ext cx="0" cy="0"/>
          <a:chOff x="0" y="0"/>
          <a:chExt cx="0" cy="0"/>
        </a:xfrm>
      </p:grpSpPr>
      <p:pic>
        <p:nvPicPr>
          <p:cNvPr id="387" name="Google Shape;387;p42"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88" name="Google Shape;388;p42"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389" name="Google Shape;389;p42"/>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Frey</a:t>
            </a:r>
            <a:endParaRPr sz="4300">
              <a:solidFill>
                <a:srgbClr val="FFFFFF"/>
              </a:solidFill>
            </a:endParaRPr>
          </a:p>
        </p:txBody>
      </p:sp>
      <p:sp>
        <p:nvSpPr>
          <p:cNvPr id="390" name="Google Shape;390;p42"/>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Obsessed with families “Stark” “Lannister” “Tully”</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Witnessed more death “Dead”</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rgbClr val="FFFFFF"/>
                </a:solidFill>
              </a:rPr>
              <a:t>Young family “Boy” “Son”</a:t>
            </a:r>
            <a:endParaRPr sz="2000">
              <a:solidFill>
                <a:srgbClr val="FFFFFF"/>
              </a:solidFill>
            </a:endParaRPr>
          </a:p>
        </p:txBody>
      </p:sp>
      <p:pic>
        <p:nvPicPr>
          <p:cNvPr id="391" name="Google Shape;391;p42"/>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1319225" y="748934"/>
            <a:ext cx="1037921" cy="1245475"/>
          </a:xfrm>
          <a:prstGeom prst="rect">
            <a:avLst/>
          </a:prstGeom>
          <a:noFill/>
          <a:ln>
            <a:noFill/>
          </a:ln>
        </p:spPr>
      </p:pic>
      <p:pic>
        <p:nvPicPr>
          <p:cNvPr id="392" name="Google Shape;392;p42"/>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543675" y="3323550"/>
            <a:ext cx="4299070" cy="3286200"/>
          </a:xfrm>
          <a:prstGeom prst="rect">
            <a:avLst/>
          </a:prstGeom>
          <a:noFill/>
          <a:ln>
            <a:noFill/>
          </a:ln>
        </p:spPr>
      </p:pic>
      <p:pic>
        <p:nvPicPr>
          <p:cNvPr id="393" name="Google Shape;393;p42"/>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6953255" y="915373"/>
            <a:ext cx="4643400" cy="24081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pic>
        <p:nvPicPr>
          <p:cNvPr id="398" name="Google Shape;398;p43"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pic>
        <p:nvPicPr>
          <p:cNvPr id="399" name="Google Shape;399;p43"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400" name="Google Shape;400;p43"/>
          <p:cNvSpPr txBox="1"/>
          <p:nvPr/>
        </p:nvSpPr>
        <p:spPr>
          <a:xfrm>
            <a:off x="2671775" y="942975"/>
            <a:ext cx="29598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rgbClr val="FFFFFF"/>
                </a:solidFill>
              </a:rPr>
              <a:t>Martell</a:t>
            </a:r>
            <a:endParaRPr sz="4300">
              <a:solidFill>
                <a:srgbClr val="FFFFFF"/>
              </a:solidFill>
            </a:endParaRPr>
          </a:p>
        </p:txBody>
      </p:sp>
      <p:sp>
        <p:nvSpPr>
          <p:cNvPr id="401" name="Google Shape;401;p43"/>
          <p:cNvSpPr txBox="1"/>
          <p:nvPr/>
        </p:nvSpPr>
        <p:spPr>
          <a:xfrm>
            <a:off x="614375" y="3143250"/>
            <a:ext cx="4643400" cy="32862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FFFFFF"/>
              </a:buClr>
              <a:buSzPts val="2000"/>
              <a:buChar char="●"/>
            </a:pPr>
            <a:r>
              <a:rPr lang="en-US" sz="2000">
                <a:solidFill>
                  <a:srgbClr val="FFFFFF"/>
                </a:solidFill>
              </a:rPr>
              <a:t>Very Violent Family “Murder” “Rape” “Kill”</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0"/>
              </a:spcAft>
              <a:buClr>
                <a:srgbClr val="FFFFFF"/>
              </a:buClr>
              <a:buSzPts val="2000"/>
              <a:buChar char="●"/>
            </a:pPr>
            <a:r>
              <a:rPr lang="en-US" sz="2000">
                <a:solidFill>
                  <a:srgbClr val="FFFFFF"/>
                </a:solidFill>
              </a:rPr>
              <a:t>Focused on females “Sisters” “Girl”</a:t>
            </a:r>
            <a:endParaRPr sz="2000">
              <a:solidFill>
                <a:srgbClr val="FFFFFF"/>
              </a:solidFill>
            </a:endParaRPr>
          </a:p>
          <a:p>
            <a:pPr marL="457200" lvl="0" indent="0" algn="l" rtl="0">
              <a:spcBef>
                <a:spcPts val="1000"/>
              </a:spcBef>
              <a:spcAft>
                <a:spcPts val="0"/>
              </a:spcAft>
              <a:buNone/>
            </a:pPr>
            <a:endParaRPr sz="2000">
              <a:solidFill>
                <a:srgbClr val="FFFFFF"/>
              </a:solidFill>
            </a:endParaRPr>
          </a:p>
          <a:p>
            <a:pPr marL="457200" lvl="0" indent="-355600" algn="l" rtl="0">
              <a:spcBef>
                <a:spcPts val="1000"/>
              </a:spcBef>
              <a:spcAft>
                <a:spcPts val="1000"/>
              </a:spcAft>
              <a:buClr>
                <a:srgbClr val="FFFFFF"/>
              </a:buClr>
              <a:buSzPts val="2000"/>
              <a:buChar char="●"/>
            </a:pPr>
            <a:r>
              <a:rPr lang="en-US" sz="2000">
                <a:solidFill>
                  <a:schemeClr val="lt1"/>
                </a:solidFill>
              </a:rPr>
              <a:t>“Lannister” is of high importance to them</a:t>
            </a:r>
            <a:endParaRPr sz="2000">
              <a:solidFill>
                <a:srgbClr val="FFFFFF"/>
              </a:solidFill>
            </a:endParaRPr>
          </a:p>
        </p:txBody>
      </p:sp>
      <p:pic>
        <p:nvPicPr>
          <p:cNvPr id="402" name="Google Shape;402;p43"/>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6409847" y="3323550"/>
            <a:ext cx="4496278" cy="3448725"/>
          </a:xfrm>
          <a:prstGeom prst="rect">
            <a:avLst/>
          </a:prstGeom>
          <a:noFill/>
          <a:ln>
            <a:noFill/>
          </a:ln>
        </p:spPr>
      </p:pic>
      <p:pic>
        <p:nvPicPr>
          <p:cNvPr id="403" name="Google Shape;403;p43"/>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586555" y="915373"/>
            <a:ext cx="4643400" cy="2408181"/>
          </a:xfrm>
          <a:prstGeom prst="rect">
            <a:avLst/>
          </a:prstGeom>
          <a:noFill/>
          <a:ln>
            <a:noFill/>
          </a:ln>
        </p:spPr>
      </p:pic>
      <p:pic>
        <p:nvPicPr>
          <p:cNvPr id="404" name="Google Shape;404;p43"/>
          <p:cNvPicPr preferRelativeResize="0"/>
          <p:nvPr/>
        </p:nvPicPr>
        <p:blipFill>
          <a:blip r:embed="rId7" cstate="screen">
            <a:alphaModFix/>
            <a:extLst>
              <a:ext uri="{28A0092B-C50C-407E-A947-70E740481C1C}">
                <a14:useLocalDpi xmlns:a14="http://schemas.microsoft.com/office/drawing/2010/main" val="0"/>
              </a:ext>
            </a:extLst>
          </a:blip>
          <a:stretch>
            <a:fillRect/>
          </a:stretch>
        </p:blipFill>
        <p:spPr>
          <a:xfrm>
            <a:off x="1458925" y="683525"/>
            <a:ext cx="1146925" cy="137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pic>
        <p:nvPicPr>
          <p:cNvPr id="409" name="Google Shape;409;p44"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410" name="Google Shape;410;p44"/>
          <p:cNvSpPr txBox="1">
            <a:spLocks noGrp="1"/>
          </p:cNvSpPr>
          <p:nvPr>
            <p:ph type="subTitle" idx="1"/>
          </p:nvPr>
        </p:nvSpPr>
        <p:spPr>
          <a:xfrm>
            <a:off x="724151" y="674175"/>
            <a:ext cx="109728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2900">
                <a:solidFill>
                  <a:schemeClr val="lt1"/>
                </a:solidFill>
                <a:latin typeface="Arial"/>
                <a:ea typeface="Arial"/>
                <a:cs typeface="Arial"/>
                <a:sym typeface="Arial"/>
              </a:rPr>
              <a:t>Practical Implications</a:t>
            </a:r>
            <a:endParaRPr sz="1300">
              <a:latin typeface="Arial"/>
              <a:ea typeface="Arial"/>
              <a:cs typeface="Arial"/>
              <a:sym typeface="Arial"/>
            </a:endParaRPr>
          </a:p>
        </p:txBody>
      </p:sp>
      <p:pic>
        <p:nvPicPr>
          <p:cNvPr id="411" name="Google Shape;411;p44"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sp>
        <p:nvSpPr>
          <p:cNvPr id="412" name="Google Shape;412;p44"/>
          <p:cNvSpPr txBox="1"/>
          <p:nvPr/>
        </p:nvSpPr>
        <p:spPr>
          <a:xfrm>
            <a:off x="1314450" y="1928366"/>
            <a:ext cx="9563100" cy="39702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endParaRPr sz="2200">
              <a:solidFill>
                <a:schemeClr val="lt1"/>
              </a:solidFill>
            </a:endParaRPr>
          </a:p>
          <a:p>
            <a:pPr marL="457200" marR="0" lvl="0" indent="-368300" algn="l" rtl="0">
              <a:spcBef>
                <a:spcPts val="0"/>
              </a:spcBef>
              <a:spcAft>
                <a:spcPts val="0"/>
              </a:spcAft>
              <a:buClr>
                <a:schemeClr val="lt1"/>
              </a:buClr>
              <a:buSzPts val="2200"/>
              <a:buChar char="●"/>
            </a:pPr>
            <a:r>
              <a:rPr lang="en-US" sz="2200">
                <a:solidFill>
                  <a:schemeClr val="lt1"/>
                </a:solidFill>
              </a:rPr>
              <a:t>Script analysis is an important tool for directors, designers, and actors to master. </a:t>
            </a:r>
            <a:endParaRPr sz="2200">
              <a:solidFill>
                <a:schemeClr val="lt1"/>
              </a:solidFill>
            </a:endParaRPr>
          </a:p>
          <a:p>
            <a:pPr marL="0" marR="0" lvl="0" indent="0" algn="l" rtl="0">
              <a:spcBef>
                <a:spcPts val="0"/>
              </a:spcBef>
              <a:spcAft>
                <a:spcPts val="0"/>
              </a:spcAft>
              <a:buNone/>
            </a:pPr>
            <a:endParaRPr sz="2200">
              <a:solidFill>
                <a:schemeClr val="lt1"/>
              </a:solidFill>
            </a:endParaRPr>
          </a:p>
          <a:p>
            <a:pPr marL="0" marR="0" lvl="0" indent="0" algn="l" rtl="0">
              <a:spcBef>
                <a:spcPts val="0"/>
              </a:spcBef>
              <a:spcAft>
                <a:spcPts val="0"/>
              </a:spcAft>
              <a:buNone/>
            </a:pPr>
            <a:endParaRPr sz="2200">
              <a:solidFill>
                <a:schemeClr val="lt1"/>
              </a:solidFill>
            </a:endParaRPr>
          </a:p>
          <a:p>
            <a:pPr marL="457200" marR="0" lvl="0" indent="0" algn="l" rtl="0">
              <a:spcBef>
                <a:spcPts val="0"/>
              </a:spcBef>
              <a:spcAft>
                <a:spcPts val="0"/>
              </a:spcAft>
              <a:buNone/>
            </a:pPr>
            <a:endParaRPr sz="2200">
              <a:solidFill>
                <a:schemeClr val="lt1"/>
              </a:solidFill>
            </a:endParaRPr>
          </a:p>
          <a:p>
            <a:pPr marL="457200" marR="0" lvl="0" indent="-368300" algn="l" rtl="0">
              <a:spcBef>
                <a:spcPts val="0"/>
              </a:spcBef>
              <a:spcAft>
                <a:spcPts val="0"/>
              </a:spcAft>
              <a:buClr>
                <a:schemeClr val="lt1"/>
              </a:buClr>
              <a:buSzPts val="2200"/>
              <a:buChar char="●"/>
            </a:pPr>
            <a:r>
              <a:rPr lang="en-US" sz="2200">
                <a:solidFill>
                  <a:schemeClr val="lt1"/>
                </a:solidFill>
              </a:rPr>
              <a:t>Script analysis helps professionals such as television producer or director, screenwriter, and actors to better understand how the show is a </a:t>
            </a:r>
            <a:r>
              <a:rPr lang="en-US" sz="2300">
                <a:solidFill>
                  <a:schemeClr val="lt1"/>
                </a:solidFill>
              </a:rPr>
              <a:t>triumph in storytelling of characters, plot twists, dialogues, and emotions.</a:t>
            </a:r>
            <a:endParaRPr sz="2200">
              <a:solidFill>
                <a:schemeClr val="lt1"/>
              </a:solidFill>
            </a:endParaRPr>
          </a:p>
          <a:p>
            <a:pPr marL="0" marR="0" lvl="0" indent="0" algn="l" rtl="0">
              <a:spcBef>
                <a:spcPts val="0"/>
              </a:spcBef>
              <a:spcAft>
                <a:spcPts val="0"/>
              </a:spcAft>
              <a:buNone/>
            </a:pPr>
            <a:endParaRPr sz="2200">
              <a:solidFill>
                <a:schemeClr val="lt1"/>
              </a:solidFill>
            </a:endParaRPr>
          </a:p>
          <a:p>
            <a:pPr marL="0" marR="0" lvl="0" indent="0" algn="l" rtl="0">
              <a:spcBef>
                <a:spcPts val="0"/>
              </a:spcBef>
              <a:spcAft>
                <a:spcPts val="0"/>
              </a:spcAft>
              <a:buNone/>
            </a:pPr>
            <a:endParaRPr sz="2200">
              <a:solidFill>
                <a:schemeClr val="lt1"/>
              </a:solidFill>
            </a:endParaRPr>
          </a:p>
          <a:p>
            <a:pPr marL="0" marR="0" lvl="0" indent="0" algn="l" rtl="0">
              <a:spcBef>
                <a:spcPts val="0"/>
              </a:spcBef>
              <a:spcAft>
                <a:spcPts val="0"/>
              </a:spcAft>
              <a:buNone/>
            </a:pPr>
            <a:endParaRPr sz="22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pic>
        <p:nvPicPr>
          <p:cNvPr id="417" name="Google Shape;417;p45"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418" name="Google Shape;418;p45"/>
          <p:cNvSpPr txBox="1">
            <a:spLocks noGrp="1"/>
          </p:cNvSpPr>
          <p:nvPr>
            <p:ph type="subTitle" idx="1"/>
          </p:nvPr>
        </p:nvSpPr>
        <p:spPr>
          <a:xfrm>
            <a:off x="82153" y="1748412"/>
            <a:ext cx="12027600" cy="457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4000">
                <a:solidFill>
                  <a:schemeClr val="lt1"/>
                </a:solidFill>
                <a:latin typeface="Arial"/>
                <a:ea typeface="Arial"/>
                <a:cs typeface="Arial"/>
                <a:sym typeface="Arial"/>
              </a:rPr>
              <a:t>Thank You !</a:t>
            </a:r>
            <a:endParaRPr/>
          </a:p>
        </p:txBody>
      </p:sp>
      <p:grpSp>
        <p:nvGrpSpPr>
          <p:cNvPr id="419" name="Google Shape;419;p45"/>
          <p:cNvGrpSpPr/>
          <p:nvPr/>
        </p:nvGrpSpPr>
        <p:grpSpPr>
          <a:xfrm>
            <a:off x="1074938" y="3379640"/>
            <a:ext cx="10042124" cy="2323415"/>
            <a:chOff x="0" y="4086225"/>
            <a:chExt cx="10042124" cy="2323415"/>
          </a:xfrm>
        </p:grpSpPr>
        <p:pic>
          <p:nvPicPr>
            <p:cNvPr id="420" name="Google Shape;420;p45" descr="Beautiful Game of Thrones Maps of Westeros &amp; the Known World : The Art of  Travel: Wander, Explore, Discover"/>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0" y="4086225"/>
              <a:ext cx="10042124" cy="2000250"/>
            </a:xfrm>
            <a:prstGeom prst="rect">
              <a:avLst/>
            </a:prstGeom>
            <a:noFill/>
            <a:ln>
              <a:noFill/>
            </a:ln>
          </p:spPr>
        </p:pic>
        <p:sp>
          <p:nvSpPr>
            <p:cNvPr id="421" name="Google Shape;421;p45"/>
            <p:cNvSpPr txBox="1"/>
            <p:nvPr/>
          </p:nvSpPr>
          <p:spPr>
            <a:xfrm>
              <a:off x="470517" y="5763309"/>
              <a:ext cx="15891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Jack</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yang</a:t>
              </a:r>
              <a:endParaRPr/>
            </a:p>
          </p:txBody>
        </p:sp>
        <p:sp>
          <p:nvSpPr>
            <p:cNvPr id="422" name="Google Shape;422;p45"/>
            <p:cNvSpPr txBox="1"/>
            <p:nvPr/>
          </p:nvSpPr>
          <p:spPr>
            <a:xfrm>
              <a:off x="2149876" y="5763308"/>
              <a:ext cx="15891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Jingnan</a:t>
              </a: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Qi</a:t>
              </a:r>
              <a:endParaRPr/>
            </a:p>
          </p:txBody>
        </p:sp>
        <p:sp>
          <p:nvSpPr>
            <p:cNvPr id="423" name="Google Shape;423;p45"/>
            <p:cNvSpPr txBox="1"/>
            <p:nvPr/>
          </p:nvSpPr>
          <p:spPr>
            <a:xfrm>
              <a:off x="3623569" y="5763308"/>
              <a:ext cx="169415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Oje</a:t>
              </a: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williams</a:t>
              </a:r>
              <a:endParaRPr sz="1800" b="0" i="0" u="none" strike="noStrike" cap="none">
                <a:solidFill>
                  <a:schemeClr val="lt1"/>
                </a:solidFill>
                <a:latin typeface="Arial"/>
                <a:ea typeface="Arial"/>
                <a:cs typeface="Arial"/>
                <a:sym typeface="Arial"/>
              </a:endParaRPr>
            </a:p>
          </p:txBody>
        </p:sp>
        <p:sp>
          <p:nvSpPr>
            <p:cNvPr id="424" name="Google Shape;424;p45"/>
            <p:cNvSpPr txBox="1"/>
            <p:nvPr/>
          </p:nvSpPr>
          <p:spPr>
            <a:xfrm>
              <a:off x="5202314" y="5763308"/>
              <a:ext cx="15891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Wei chi</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yeh</a:t>
              </a:r>
              <a:endParaRPr/>
            </a:p>
          </p:txBody>
        </p:sp>
        <p:sp>
          <p:nvSpPr>
            <p:cNvPr id="425" name="Google Shape;425;p45"/>
            <p:cNvSpPr txBox="1"/>
            <p:nvPr/>
          </p:nvSpPr>
          <p:spPr>
            <a:xfrm>
              <a:off x="6665649" y="5763307"/>
              <a:ext cx="15891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Yichuan</a:t>
              </a: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hu</a:t>
              </a:r>
              <a:endParaRPr/>
            </a:p>
          </p:txBody>
        </p:sp>
        <p:sp>
          <p:nvSpPr>
            <p:cNvPr id="426" name="Google Shape;426;p45"/>
            <p:cNvSpPr txBox="1"/>
            <p:nvPr/>
          </p:nvSpPr>
          <p:spPr>
            <a:xfrm>
              <a:off x="8422686" y="5763307"/>
              <a:ext cx="15891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Sanket</a:t>
              </a:r>
              <a:endParaRPr/>
            </a:p>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Patel</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0"/>
        <p:cNvGrpSpPr/>
        <p:nvPr/>
      </p:nvGrpSpPr>
      <p:grpSpPr>
        <a:xfrm>
          <a:off x="0" y="0"/>
          <a:ext cx="0" cy="0"/>
          <a:chOff x="0" y="0"/>
          <a:chExt cx="0" cy="0"/>
        </a:xfrm>
      </p:grpSpPr>
      <p:pic>
        <p:nvPicPr>
          <p:cNvPr id="431" name="Google Shape;431;p46"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432" name="Google Shape;432;p46"/>
          <p:cNvSpPr txBox="1"/>
          <p:nvPr/>
        </p:nvSpPr>
        <p:spPr>
          <a:xfrm>
            <a:off x="609600" y="409975"/>
            <a:ext cx="10683600" cy="5833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700">
                <a:solidFill>
                  <a:schemeClr val="lt1"/>
                </a:solidFill>
              </a:rPr>
              <a:t>References:</a:t>
            </a:r>
            <a:endParaRPr sz="2700">
              <a:solidFill>
                <a:schemeClr val="lt1"/>
              </a:solidFill>
            </a:endParaRPr>
          </a:p>
          <a:p>
            <a:pPr marL="0" lvl="0" indent="0" algn="l" rtl="0">
              <a:lnSpc>
                <a:spcPct val="150000"/>
              </a:lnSpc>
              <a:spcBef>
                <a:spcPts val="0"/>
              </a:spcBef>
              <a:spcAft>
                <a:spcPts val="0"/>
              </a:spcAft>
              <a:buNone/>
            </a:pPr>
            <a:endParaRPr sz="27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Dag Heward-Mills. ‘The Art and Science of Applied Leadership’. </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Loria, S. (n.d.). Simplified Text Processing¶, Textblob</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Mysiak, K. (2020, June 07). NLP Part 2: Preprocessing Text Data Using Python</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Morris, R. (n.d.). Roz Morris - Editor, https://reedsy.com/roz-morris</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1900">
                <a:solidFill>
                  <a:schemeClr val="lt1"/>
                </a:solidFill>
              </a:rPr>
              <a:t>Matthew 5:7. </a:t>
            </a:r>
            <a:r>
              <a:rPr lang="en-US" sz="2000">
                <a:solidFill>
                  <a:schemeClr val="lt1"/>
                </a:solidFill>
              </a:rPr>
              <a:t>King James Bible. (n.d.). King James Bible Online</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Mroczka, P. (2016, January 12). Script Analysis Basics for Students: Understanding the Play and Plot, Part Two. Broadway Educators.</a:t>
            </a:r>
            <a:endParaRPr sz="20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Pallotta, F. (2019, April 30). 'Game of Thrones' epic battle sets viewership record, CNN</a:t>
            </a:r>
            <a:endParaRPr sz="2700">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Schermerhorn, A. C. (n.d.). Family Influence, Science Direct</a:t>
            </a:r>
            <a:endParaRPr sz="2000">
              <a:solidFill>
                <a:schemeClr val="lt1"/>
              </a:solidFill>
            </a:endParaRPr>
          </a:p>
          <a:p>
            <a:pPr marL="0" lvl="0" indent="0" algn="l" rtl="0">
              <a:lnSpc>
                <a:spcPct val="150000"/>
              </a:lnSpc>
              <a:spcBef>
                <a:spcPts val="0"/>
              </a:spcBef>
              <a:spcAft>
                <a:spcPts val="0"/>
              </a:spcAft>
              <a:buNone/>
            </a:pPr>
            <a:endParaRPr sz="2000">
              <a:solidFill>
                <a:schemeClr val="lt1"/>
              </a:solidFill>
            </a:endParaRPr>
          </a:p>
          <a:p>
            <a:pPr marL="0" lvl="0" indent="0" algn="l" rtl="0">
              <a:lnSpc>
                <a:spcPct val="150000"/>
              </a:lnSpc>
              <a:spcBef>
                <a:spcPts val="0"/>
              </a:spcBef>
              <a:spcAft>
                <a:spcPts val="0"/>
              </a:spcAft>
              <a:buNone/>
            </a:pPr>
            <a:endParaRPr sz="27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28A0092B-C50C-407E-A947-70E740481C1C}">
                <a14:useLocalDpi xmlns:a14="http://schemas.microsoft.com/office/drawing/2010/main" val="0"/>
              </a:ext>
            </a:extLst>
          </a:blip>
          <a:stretch>
            <a:fillRect/>
          </a:stretch>
        </a:blipFill>
        <a:effectLst/>
      </p:bgPr>
    </p:bg>
    <p:spTree>
      <p:nvGrpSpPr>
        <p:cNvPr id="1" name="Shape 117"/>
        <p:cNvGrpSpPr/>
        <p:nvPr/>
      </p:nvGrpSpPr>
      <p:grpSpPr>
        <a:xfrm>
          <a:off x="0" y="0"/>
          <a:ext cx="0" cy="0"/>
          <a:chOff x="0" y="0"/>
          <a:chExt cx="0" cy="0"/>
        </a:xfrm>
      </p:grpSpPr>
      <p:sp>
        <p:nvSpPr>
          <p:cNvPr id="118" name="Google Shape;118;p16"/>
          <p:cNvSpPr txBox="1">
            <a:spLocks noGrp="1"/>
          </p:cNvSpPr>
          <p:nvPr>
            <p:ph type="subTitle" idx="1"/>
          </p:nvPr>
        </p:nvSpPr>
        <p:spPr>
          <a:xfrm>
            <a:off x="164403" y="883537"/>
            <a:ext cx="12027600" cy="457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000"/>
              <a:buNone/>
            </a:pPr>
            <a:r>
              <a:rPr lang="en-US" sz="3600">
                <a:solidFill>
                  <a:schemeClr val="lt1"/>
                </a:solidFill>
                <a:latin typeface="Arial"/>
                <a:ea typeface="Arial"/>
                <a:cs typeface="Arial"/>
                <a:sym typeface="Arial"/>
              </a:rPr>
              <a:t>Introduction and Background</a:t>
            </a:r>
            <a:endParaRPr sz="2000"/>
          </a:p>
        </p:txBody>
      </p:sp>
      <p:sp>
        <p:nvSpPr>
          <p:cNvPr id="119" name="Google Shape;119;p16"/>
          <p:cNvSpPr txBox="1"/>
          <p:nvPr/>
        </p:nvSpPr>
        <p:spPr>
          <a:xfrm>
            <a:off x="1135500" y="2081000"/>
            <a:ext cx="10085400" cy="46167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rgbClr val="FFFFFF"/>
              </a:buClr>
              <a:buSzPts val="2300"/>
              <a:buFont typeface="Calibri"/>
              <a:buChar char="●"/>
            </a:pPr>
            <a:r>
              <a:rPr lang="en-US" sz="2300">
                <a:solidFill>
                  <a:schemeClr val="lt1"/>
                </a:solidFill>
              </a:rPr>
              <a:t>According to HBO, </a:t>
            </a:r>
            <a:r>
              <a:rPr lang="en-US" sz="2300">
                <a:solidFill>
                  <a:srgbClr val="FFFFFF"/>
                </a:solidFill>
              </a:rPr>
              <a:t>Game of Thrones notched a series record of </a:t>
            </a:r>
            <a:r>
              <a:rPr lang="en-US" sz="2700" b="1">
                <a:solidFill>
                  <a:srgbClr val="FFFFFF"/>
                </a:solidFill>
              </a:rPr>
              <a:t>17.8</a:t>
            </a:r>
            <a:r>
              <a:rPr lang="en-US" sz="2300">
                <a:solidFill>
                  <a:srgbClr val="FFFFFF"/>
                </a:solidFill>
              </a:rPr>
              <a:t> million viewers.</a:t>
            </a:r>
            <a:endParaRPr sz="2300">
              <a:solidFill>
                <a:srgbClr val="FFFFFF"/>
              </a:solidFill>
            </a:endParaRPr>
          </a:p>
          <a:p>
            <a:pPr marL="457200" lvl="0" indent="0" algn="l" rtl="0">
              <a:spcBef>
                <a:spcPts val="0"/>
              </a:spcBef>
              <a:spcAft>
                <a:spcPts val="0"/>
              </a:spcAft>
              <a:buNone/>
            </a:pPr>
            <a:endParaRPr sz="2300">
              <a:solidFill>
                <a:srgbClr val="FFFFFF"/>
              </a:solidFill>
            </a:endParaRPr>
          </a:p>
          <a:p>
            <a:pPr marL="457200" lvl="0" indent="-374650" algn="l" rtl="0">
              <a:spcBef>
                <a:spcPts val="0"/>
              </a:spcBef>
              <a:spcAft>
                <a:spcPts val="0"/>
              </a:spcAft>
              <a:buClr>
                <a:srgbClr val="FFFFFF"/>
              </a:buClr>
              <a:buSzPts val="2300"/>
              <a:buChar char="●"/>
            </a:pPr>
            <a:r>
              <a:rPr lang="en-US" sz="2300">
                <a:solidFill>
                  <a:srgbClr val="FFFFFF"/>
                </a:solidFill>
              </a:rPr>
              <a:t>Game of Thrones dominated the decade not because of wars and violence. It was a triumph </a:t>
            </a:r>
            <a:r>
              <a:rPr lang="en-US" sz="2300">
                <a:solidFill>
                  <a:schemeClr val="lt1"/>
                </a:solidFill>
              </a:rPr>
              <a:t>in storytelling of characters, plot twists, dialogues, and emotions.</a:t>
            </a:r>
            <a:endParaRPr sz="2300">
              <a:solidFill>
                <a:schemeClr val="lt1"/>
              </a:solidFill>
            </a:endParaRPr>
          </a:p>
          <a:p>
            <a:pPr marL="0" lvl="0" indent="0" algn="l" rtl="0">
              <a:spcBef>
                <a:spcPts val="0"/>
              </a:spcBef>
              <a:spcAft>
                <a:spcPts val="0"/>
              </a:spcAft>
              <a:buNone/>
            </a:pPr>
            <a:endParaRPr sz="2300">
              <a:solidFill>
                <a:srgbClr val="FFFFFF"/>
              </a:solidFill>
            </a:endParaRPr>
          </a:p>
          <a:p>
            <a:pPr marL="457200" lvl="0" indent="-374650" algn="l" rtl="0">
              <a:spcBef>
                <a:spcPts val="0"/>
              </a:spcBef>
              <a:spcAft>
                <a:spcPts val="0"/>
              </a:spcAft>
              <a:buClr>
                <a:srgbClr val="FFFFFF"/>
              </a:buClr>
              <a:buSzPts val="2300"/>
              <a:buChar char="●"/>
            </a:pPr>
            <a:r>
              <a:rPr lang="en-US" sz="2300">
                <a:solidFill>
                  <a:srgbClr val="FFFFFF"/>
                </a:solidFill>
              </a:rPr>
              <a:t>This project aims to help the users gain deeper insights of the story and each main character. For those who have not watched the show, it will act as a beginner’s guide to Game of Thrones.</a:t>
            </a:r>
            <a:endParaRPr sz="2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pic>
        <p:nvPicPr>
          <p:cNvPr id="124" name="Google Shape;124;p17"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25" name="Google Shape;125;p17"/>
          <p:cNvSpPr txBox="1">
            <a:spLocks noGrp="1"/>
          </p:cNvSpPr>
          <p:nvPr>
            <p:ph type="subTitle" idx="1"/>
          </p:nvPr>
        </p:nvSpPr>
        <p:spPr>
          <a:xfrm>
            <a:off x="396381" y="549069"/>
            <a:ext cx="120276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000"/>
              <a:buNone/>
            </a:pPr>
            <a:r>
              <a:rPr lang="en-US" sz="3300" b="1">
                <a:solidFill>
                  <a:schemeClr val="lt1"/>
                </a:solidFill>
                <a:latin typeface="Arial"/>
                <a:ea typeface="Arial"/>
                <a:cs typeface="Arial"/>
                <a:sym typeface="Arial"/>
              </a:rPr>
              <a:t>Research</a:t>
            </a:r>
            <a:r>
              <a:rPr lang="en-US" sz="1700" b="1">
                <a:latin typeface="Arial"/>
                <a:ea typeface="Arial"/>
                <a:cs typeface="Arial"/>
                <a:sym typeface="Arial"/>
              </a:rPr>
              <a:t> </a:t>
            </a:r>
            <a:r>
              <a:rPr lang="en-US" sz="3300" b="1">
                <a:solidFill>
                  <a:schemeClr val="lt1"/>
                </a:solidFill>
                <a:latin typeface="Arial"/>
                <a:ea typeface="Arial"/>
                <a:cs typeface="Arial"/>
                <a:sym typeface="Arial"/>
              </a:rPr>
              <a:t>Motivation </a:t>
            </a:r>
            <a:endParaRPr sz="1700" b="1">
              <a:latin typeface="Arial"/>
              <a:ea typeface="Arial"/>
              <a:cs typeface="Arial"/>
              <a:sym typeface="Arial"/>
            </a:endParaRPr>
          </a:p>
        </p:txBody>
      </p:sp>
      <p:pic>
        <p:nvPicPr>
          <p:cNvPr id="126" name="Google Shape;126;p17"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127" name="Google Shape;127;p17"/>
          <p:cNvSpPr txBox="1"/>
          <p:nvPr/>
        </p:nvSpPr>
        <p:spPr>
          <a:xfrm>
            <a:off x="521750" y="2171400"/>
            <a:ext cx="3901200" cy="261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rPr>
              <a:t>According to Roz Morris, one of the bestselling ghostwriter and book doctor, characters are the heart of a novel. </a:t>
            </a:r>
            <a:endParaRPr sz="1900">
              <a:solidFill>
                <a:schemeClr val="lt1"/>
              </a:solidFill>
            </a:endParaRPr>
          </a:p>
          <a:p>
            <a:pPr marL="0" marR="0" lvl="0" indent="0" algn="l" rtl="0">
              <a:spcBef>
                <a:spcPts val="0"/>
              </a:spcBef>
              <a:spcAft>
                <a:spcPts val="0"/>
              </a:spcAft>
              <a:buNone/>
            </a:pPr>
            <a:endParaRPr sz="1900">
              <a:solidFill>
                <a:schemeClr val="lt1"/>
              </a:solidFill>
            </a:endParaRPr>
          </a:p>
          <a:p>
            <a:pPr marL="0" marR="0" lvl="0" indent="0" algn="l" rtl="0">
              <a:spcBef>
                <a:spcPts val="0"/>
              </a:spcBef>
              <a:spcAft>
                <a:spcPts val="0"/>
              </a:spcAft>
              <a:buNone/>
            </a:pPr>
            <a:endParaRPr sz="1900">
              <a:solidFill>
                <a:schemeClr val="lt1"/>
              </a:solidFill>
            </a:endParaRPr>
          </a:p>
          <a:p>
            <a:pPr marL="0" marR="0" lvl="0" indent="0" algn="l" rtl="0">
              <a:spcBef>
                <a:spcPts val="0"/>
              </a:spcBef>
              <a:spcAft>
                <a:spcPts val="0"/>
              </a:spcAft>
              <a:buNone/>
            </a:pPr>
            <a:r>
              <a:rPr lang="en-US" sz="1900">
                <a:solidFill>
                  <a:schemeClr val="lt1"/>
                </a:solidFill>
              </a:rPr>
              <a:t>This motivates us to use Sentiment Analysis to better understand the main characters in Game of Thrones.</a:t>
            </a:r>
            <a:endParaRPr sz="1900">
              <a:solidFill>
                <a:schemeClr val="lt1"/>
              </a:solidFill>
            </a:endParaRPr>
          </a:p>
          <a:p>
            <a:pPr marL="914400" marR="0" lvl="0" indent="0" algn="l" rtl="0">
              <a:spcBef>
                <a:spcPts val="0"/>
              </a:spcBef>
              <a:spcAft>
                <a:spcPts val="0"/>
              </a:spcAft>
              <a:buNone/>
            </a:pPr>
            <a:endParaRPr sz="1900">
              <a:solidFill>
                <a:schemeClr val="lt1"/>
              </a:solidFill>
            </a:endParaRPr>
          </a:p>
          <a:p>
            <a:pPr marL="914400" marR="0" lvl="0" indent="0" algn="l" rtl="0">
              <a:spcBef>
                <a:spcPts val="0"/>
              </a:spcBef>
              <a:spcAft>
                <a:spcPts val="0"/>
              </a:spcAft>
              <a:buNone/>
            </a:pPr>
            <a:endParaRPr sz="1900">
              <a:solidFill>
                <a:schemeClr val="lt1"/>
              </a:solidFill>
            </a:endParaRPr>
          </a:p>
          <a:p>
            <a:pPr marL="0" marR="0" lvl="0" indent="0" algn="l" rtl="0">
              <a:spcBef>
                <a:spcPts val="0"/>
              </a:spcBef>
              <a:spcAft>
                <a:spcPts val="0"/>
              </a:spcAft>
              <a:buClr>
                <a:schemeClr val="dk1"/>
              </a:buClr>
              <a:buSzPts val="2400"/>
              <a:buFont typeface="Arial"/>
              <a:buNone/>
            </a:pPr>
            <a:endParaRPr sz="2100" i="0" u="none" strike="noStrike" cap="none">
              <a:solidFill>
                <a:schemeClr val="lt1"/>
              </a:solidFill>
            </a:endParaRPr>
          </a:p>
        </p:txBody>
      </p:sp>
      <p:pic>
        <p:nvPicPr>
          <p:cNvPr id="128" name="Google Shape;128;p17"/>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808500" y="752475"/>
            <a:ext cx="4762500" cy="5353050"/>
          </a:xfrm>
          <a:prstGeom prst="rect">
            <a:avLst/>
          </a:prstGeom>
          <a:noFill/>
          <a:ln>
            <a:noFill/>
          </a:ln>
          <a:effectLst>
            <a:outerShdw blurRad="50800" dist="50800" dir="5400000" algn="ctr" rotWithShape="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
        <p:cNvGrpSpPr/>
        <p:nvPr/>
      </p:nvGrpSpPr>
      <p:grpSpPr>
        <a:xfrm>
          <a:off x="0" y="0"/>
          <a:ext cx="0" cy="0"/>
          <a:chOff x="0" y="0"/>
          <a:chExt cx="0" cy="0"/>
        </a:xfrm>
      </p:grpSpPr>
      <p:pic>
        <p:nvPicPr>
          <p:cNvPr id="133" name="Google Shape;133;p18"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34" name="Google Shape;134;p18"/>
          <p:cNvSpPr txBox="1">
            <a:spLocks noGrp="1"/>
          </p:cNvSpPr>
          <p:nvPr>
            <p:ph type="subTitle" idx="1"/>
          </p:nvPr>
        </p:nvSpPr>
        <p:spPr>
          <a:xfrm>
            <a:off x="396381" y="549069"/>
            <a:ext cx="120276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000"/>
              <a:buNone/>
            </a:pPr>
            <a:r>
              <a:rPr lang="en-US" sz="3300" b="1">
                <a:solidFill>
                  <a:schemeClr val="lt1"/>
                </a:solidFill>
                <a:latin typeface="Arial"/>
                <a:ea typeface="Arial"/>
                <a:cs typeface="Arial"/>
                <a:sym typeface="Arial"/>
              </a:rPr>
              <a:t>Research</a:t>
            </a:r>
            <a:r>
              <a:rPr lang="en-US" sz="1700" b="1">
                <a:latin typeface="Arial"/>
                <a:ea typeface="Arial"/>
                <a:cs typeface="Arial"/>
                <a:sym typeface="Arial"/>
              </a:rPr>
              <a:t> </a:t>
            </a:r>
            <a:r>
              <a:rPr lang="en-US" sz="3300" b="1">
                <a:solidFill>
                  <a:schemeClr val="lt1"/>
                </a:solidFill>
                <a:latin typeface="Arial"/>
                <a:ea typeface="Arial"/>
                <a:cs typeface="Arial"/>
                <a:sym typeface="Arial"/>
              </a:rPr>
              <a:t>Motivation </a:t>
            </a:r>
            <a:endParaRPr sz="1700" b="1">
              <a:latin typeface="Arial"/>
              <a:ea typeface="Arial"/>
              <a:cs typeface="Arial"/>
              <a:sym typeface="Arial"/>
            </a:endParaRPr>
          </a:p>
        </p:txBody>
      </p:sp>
      <p:pic>
        <p:nvPicPr>
          <p:cNvPr id="135" name="Google Shape;135;p18"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5" cy="439452"/>
          </a:xfrm>
          <a:prstGeom prst="rect">
            <a:avLst/>
          </a:prstGeom>
          <a:noFill/>
          <a:ln>
            <a:noFill/>
          </a:ln>
        </p:spPr>
      </p:pic>
      <p:sp>
        <p:nvSpPr>
          <p:cNvPr id="136" name="Google Shape;136;p18"/>
          <p:cNvSpPr txBox="1"/>
          <p:nvPr/>
        </p:nvSpPr>
        <p:spPr>
          <a:xfrm>
            <a:off x="537125" y="1632275"/>
            <a:ext cx="4051500" cy="303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rPr>
              <a:t>According to ScienceDirect, a website that hosts over 18 million pieces of content from more than 4,000 academic journals, family influences are readily evident in a person’s acquisition of specific skills and knowledge about the world. Therefore, family makes a great influence on a person’s development of emotion and behavior. </a:t>
            </a:r>
            <a:endParaRPr sz="1900">
              <a:solidFill>
                <a:schemeClr val="lt1"/>
              </a:solidFill>
            </a:endParaRPr>
          </a:p>
          <a:p>
            <a:pPr marL="0" marR="0" lvl="0" indent="0" algn="l" rtl="0">
              <a:spcBef>
                <a:spcPts val="0"/>
              </a:spcBef>
              <a:spcAft>
                <a:spcPts val="0"/>
              </a:spcAft>
              <a:buNone/>
            </a:pPr>
            <a:endParaRPr sz="1900">
              <a:solidFill>
                <a:schemeClr val="lt1"/>
              </a:solidFill>
            </a:endParaRPr>
          </a:p>
          <a:p>
            <a:pPr marL="0" marR="0" lvl="0" indent="0" algn="l" rtl="0">
              <a:spcBef>
                <a:spcPts val="0"/>
              </a:spcBef>
              <a:spcAft>
                <a:spcPts val="0"/>
              </a:spcAft>
              <a:buNone/>
            </a:pPr>
            <a:r>
              <a:rPr lang="en-US" sz="1900">
                <a:solidFill>
                  <a:schemeClr val="lt1"/>
                </a:solidFill>
              </a:rPr>
              <a:t>This inspires us to explore the main families in Game of Thrones.</a:t>
            </a:r>
            <a:endParaRPr sz="1900">
              <a:solidFill>
                <a:schemeClr val="lt1"/>
              </a:solidFill>
            </a:endParaRPr>
          </a:p>
          <a:p>
            <a:pPr marL="0" marR="0" lvl="0" indent="0" algn="l" rtl="0">
              <a:spcBef>
                <a:spcPts val="0"/>
              </a:spcBef>
              <a:spcAft>
                <a:spcPts val="0"/>
              </a:spcAft>
              <a:buNone/>
            </a:pPr>
            <a:endParaRPr sz="1900">
              <a:solidFill>
                <a:schemeClr val="lt1"/>
              </a:solidFill>
            </a:endParaRPr>
          </a:p>
          <a:p>
            <a:pPr marL="914400" marR="0" lvl="0" indent="0" algn="l" rtl="0">
              <a:spcBef>
                <a:spcPts val="0"/>
              </a:spcBef>
              <a:spcAft>
                <a:spcPts val="0"/>
              </a:spcAft>
              <a:buNone/>
            </a:pPr>
            <a:endParaRPr sz="800"/>
          </a:p>
          <a:p>
            <a:pPr marL="0" marR="0" lvl="0" indent="0" algn="l" rtl="0">
              <a:spcBef>
                <a:spcPts val="0"/>
              </a:spcBef>
              <a:spcAft>
                <a:spcPts val="0"/>
              </a:spcAft>
              <a:buNone/>
            </a:pPr>
            <a:endParaRPr sz="2500" i="0" u="none" strike="noStrike" cap="none">
              <a:solidFill>
                <a:schemeClr val="lt1"/>
              </a:solidFill>
            </a:endParaRPr>
          </a:p>
          <a:p>
            <a:pPr marL="342900" marR="0" lvl="0" indent="-190500" algn="l" rtl="0">
              <a:spcBef>
                <a:spcPts val="0"/>
              </a:spcBef>
              <a:spcAft>
                <a:spcPts val="0"/>
              </a:spcAft>
              <a:buClr>
                <a:schemeClr val="dk1"/>
              </a:buClr>
              <a:buSzPts val="2400"/>
              <a:buFont typeface="Arial"/>
              <a:buNone/>
            </a:pPr>
            <a:endParaRPr sz="2100" i="0" u="none" strike="noStrike" cap="none">
              <a:solidFill>
                <a:schemeClr val="lt1"/>
              </a:solidFill>
            </a:endParaRPr>
          </a:p>
        </p:txBody>
      </p:sp>
      <p:pic>
        <p:nvPicPr>
          <p:cNvPr id="137" name="Google Shape;137;p18"/>
          <p:cNvPicPr preferRelativeResize="0"/>
          <p:nvPr/>
        </p:nvPicPr>
        <p:blipFill>
          <a:blip r:embed="rId5" cstate="screen">
            <a:alphaModFix/>
            <a:extLst>
              <a:ext uri="{28A0092B-C50C-407E-A947-70E740481C1C}">
                <a14:useLocalDpi xmlns:a14="http://schemas.microsoft.com/office/drawing/2010/main" val="0"/>
              </a:ext>
            </a:extLst>
          </a:blip>
          <a:stretch>
            <a:fillRect/>
          </a:stretch>
        </p:blipFill>
        <p:spPr>
          <a:xfrm>
            <a:off x="5530875" y="549069"/>
            <a:ext cx="5178580" cy="55469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1"/>
        <p:cNvGrpSpPr/>
        <p:nvPr/>
      </p:nvGrpSpPr>
      <p:grpSpPr>
        <a:xfrm>
          <a:off x="0" y="0"/>
          <a:ext cx="0" cy="0"/>
          <a:chOff x="0" y="0"/>
          <a:chExt cx="0" cy="0"/>
        </a:xfrm>
      </p:grpSpPr>
      <p:pic>
        <p:nvPicPr>
          <p:cNvPr id="142" name="Google Shape;142;p19"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43" name="Google Shape;143;p19"/>
          <p:cNvSpPr txBox="1">
            <a:spLocks noGrp="1"/>
          </p:cNvSpPr>
          <p:nvPr>
            <p:ph type="subTitle" idx="1"/>
          </p:nvPr>
        </p:nvSpPr>
        <p:spPr>
          <a:xfrm>
            <a:off x="396381" y="549069"/>
            <a:ext cx="120276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000"/>
              <a:buNone/>
            </a:pPr>
            <a:r>
              <a:rPr lang="en-US" sz="3300" b="1">
                <a:solidFill>
                  <a:schemeClr val="lt1"/>
                </a:solidFill>
                <a:latin typeface="Arial"/>
                <a:ea typeface="Arial"/>
                <a:cs typeface="Arial"/>
                <a:sym typeface="Arial"/>
              </a:rPr>
              <a:t>Research</a:t>
            </a:r>
            <a:r>
              <a:rPr lang="en-US" sz="1700" b="1">
                <a:latin typeface="Arial"/>
                <a:ea typeface="Arial"/>
                <a:cs typeface="Arial"/>
                <a:sym typeface="Arial"/>
              </a:rPr>
              <a:t> </a:t>
            </a:r>
            <a:r>
              <a:rPr lang="en-US" sz="3300" b="1">
                <a:solidFill>
                  <a:schemeClr val="lt1"/>
                </a:solidFill>
                <a:latin typeface="Arial"/>
                <a:ea typeface="Arial"/>
                <a:cs typeface="Arial"/>
                <a:sym typeface="Arial"/>
              </a:rPr>
              <a:t>Motivation </a:t>
            </a:r>
            <a:endParaRPr sz="1700" b="1">
              <a:latin typeface="Arial"/>
              <a:ea typeface="Arial"/>
              <a:cs typeface="Arial"/>
              <a:sym typeface="Arial"/>
            </a:endParaRPr>
          </a:p>
        </p:txBody>
      </p:sp>
      <p:pic>
        <p:nvPicPr>
          <p:cNvPr id="144" name="Google Shape;144;p19"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145" name="Google Shape;145;p19"/>
          <p:cNvSpPr txBox="1"/>
          <p:nvPr/>
        </p:nvSpPr>
        <p:spPr>
          <a:xfrm>
            <a:off x="687575" y="1757650"/>
            <a:ext cx="3499800" cy="303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900">
                <a:solidFill>
                  <a:schemeClr val="lt1"/>
                </a:solidFill>
              </a:rPr>
              <a:t>In Matthew 5:7, it stated "Blessed are the merciful, for they shall obtain mercy.” Also, according to “The Art and Science of Applied Leadership”, by Dag Heward-Mills, a leader is someone who knows the importance of showing mercy. </a:t>
            </a: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r>
              <a:rPr lang="en-US" sz="1900">
                <a:solidFill>
                  <a:schemeClr val="lt1"/>
                </a:solidFill>
              </a:rPr>
              <a:t>These led us to wonder who is the better queen: Cersei or Daenerys.</a:t>
            </a:r>
            <a:endParaRPr sz="800"/>
          </a:p>
          <a:p>
            <a:pPr marL="0" marR="0" lvl="0" indent="0" algn="l" rtl="0">
              <a:spcBef>
                <a:spcPts val="0"/>
              </a:spcBef>
              <a:spcAft>
                <a:spcPts val="0"/>
              </a:spcAft>
              <a:buNone/>
            </a:pPr>
            <a:endParaRPr sz="2500" i="0" u="none" strike="noStrike" cap="none">
              <a:solidFill>
                <a:schemeClr val="lt1"/>
              </a:solidFill>
            </a:endParaRPr>
          </a:p>
          <a:p>
            <a:pPr marL="342900" marR="0" lvl="0" indent="-190500" algn="l" rtl="0">
              <a:spcBef>
                <a:spcPts val="0"/>
              </a:spcBef>
              <a:spcAft>
                <a:spcPts val="0"/>
              </a:spcAft>
              <a:buClr>
                <a:schemeClr val="dk1"/>
              </a:buClr>
              <a:buSzPts val="2400"/>
              <a:buFont typeface="Arial"/>
              <a:buNone/>
            </a:pPr>
            <a:endParaRPr sz="2100" i="0" u="none" strike="noStrike" cap="none">
              <a:solidFill>
                <a:schemeClr val="lt1"/>
              </a:solidFill>
            </a:endParaRPr>
          </a:p>
        </p:txBody>
      </p:sp>
      <p:pic>
        <p:nvPicPr>
          <p:cNvPr id="146" name="Google Shape;146;p19"/>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5191125" y="1401050"/>
            <a:ext cx="5715000" cy="4286250"/>
          </a:xfrm>
          <a:prstGeom prst="rect">
            <a:avLst/>
          </a:prstGeom>
          <a:noFill/>
          <a:ln>
            <a:noFill/>
          </a:ln>
          <a:effectLst>
            <a:outerShdw blurRad="50800" dist="50800" dir="5400000" algn="ctr" rotWithShape="0">
              <a:srgbClr val="000000"/>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0"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52" name="Google Shape;152;p20"/>
          <p:cNvSpPr txBox="1">
            <a:spLocks noGrp="1"/>
          </p:cNvSpPr>
          <p:nvPr>
            <p:ph type="subTitle" idx="1"/>
          </p:nvPr>
        </p:nvSpPr>
        <p:spPr>
          <a:xfrm>
            <a:off x="346231" y="1000419"/>
            <a:ext cx="120276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500" b="1">
                <a:solidFill>
                  <a:schemeClr val="lt1"/>
                </a:solidFill>
                <a:latin typeface="Arial"/>
                <a:ea typeface="Arial"/>
                <a:cs typeface="Arial"/>
                <a:sym typeface="Arial"/>
              </a:rPr>
              <a:t>Research Questions</a:t>
            </a:r>
            <a:endParaRPr sz="1900" b="1">
              <a:latin typeface="Arial"/>
              <a:ea typeface="Arial"/>
              <a:cs typeface="Arial"/>
              <a:sym typeface="Arial"/>
            </a:endParaRPr>
          </a:p>
        </p:txBody>
      </p:sp>
      <p:pic>
        <p:nvPicPr>
          <p:cNvPr id="153" name="Google Shape;153;p20"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154" name="Google Shape;154;p20"/>
          <p:cNvSpPr txBox="1"/>
          <p:nvPr/>
        </p:nvSpPr>
        <p:spPr>
          <a:xfrm>
            <a:off x="1396603" y="2605306"/>
            <a:ext cx="9563100" cy="3047100"/>
          </a:xfrm>
          <a:prstGeom prst="rect">
            <a:avLst/>
          </a:prstGeom>
          <a:noFill/>
          <a:ln>
            <a:noFill/>
          </a:ln>
        </p:spPr>
        <p:txBody>
          <a:bodyPr spcFirstLastPara="1" wrap="square" lIns="91425" tIns="45700" rIns="91425" bIns="45700" anchor="t" anchorCtr="0">
            <a:noAutofit/>
          </a:bodyPr>
          <a:lstStyle/>
          <a:p>
            <a:pPr marL="342900" marR="0" lvl="0" indent="-311150" algn="l" rtl="0">
              <a:spcBef>
                <a:spcPts val="0"/>
              </a:spcBef>
              <a:spcAft>
                <a:spcPts val="0"/>
              </a:spcAft>
              <a:buClr>
                <a:schemeClr val="lt1"/>
              </a:buClr>
              <a:buSzPts val="2300"/>
              <a:buAutoNum type="arabicPeriod"/>
            </a:pPr>
            <a:r>
              <a:rPr lang="en-US" sz="2300" i="0" u="none" strike="noStrike" cap="none">
                <a:solidFill>
                  <a:schemeClr val="lt1"/>
                </a:solidFill>
              </a:rPr>
              <a:t>How does the sentiments of characters change over time?</a:t>
            </a:r>
            <a:endParaRPr sz="900"/>
          </a:p>
          <a:p>
            <a:pPr marL="0" marR="0" lvl="0" indent="0" algn="l" rtl="0">
              <a:spcBef>
                <a:spcPts val="0"/>
              </a:spcBef>
              <a:spcAft>
                <a:spcPts val="0"/>
              </a:spcAft>
              <a:buNone/>
            </a:pPr>
            <a:endParaRPr sz="900"/>
          </a:p>
          <a:p>
            <a:pPr marL="342900" marR="0" lvl="0" indent="-165100" algn="l" rtl="0">
              <a:spcBef>
                <a:spcPts val="0"/>
              </a:spcBef>
              <a:spcAft>
                <a:spcPts val="0"/>
              </a:spcAft>
              <a:buClr>
                <a:schemeClr val="dk1"/>
              </a:buClr>
              <a:buSzPts val="2800"/>
              <a:buFont typeface="Arial"/>
              <a:buNone/>
            </a:pPr>
            <a:endParaRPr sz="2300" i="0" u="none" strike="noStrike" cap="none">
              <a:solidFill>
                <a:schemeClr val="lt1"/>
              </a:solidFill>
            </a:endParaRPr>
          </a:p>
          <a:p>
            <a:pPr marL="342900" marR="0" lvl="0" indent="-311150" algn="l" rtl="0">
              <a:spcBef>
                <a:spcPts val="0"/>
              </a:spcBef>
              <a:spcAft>
                <a:spcPts val="0"/>
              </a:spcAft>
              <a:buClr>
                <a:schemeClr val="lt1"/>
              </a:buClr>
              <a:buSzPts val="2300"/>
              <a:buAutoNum type="arabicPeriod"/>
            </a:pPr>
            <a:r>
              <a:rPr lang="en-US" sz="2300" i="0" u="none" strike="noStrike" cap="none">
                <a:solidFill>
                  <a:schemeClr val="lt1"/>
                </a:solidFill>
              </a:rPr>
              <a:t>Between Cersei and Daenerys</a:t>
            </a:r>
            <a:r>
              <a:rPr lang="en-US" sz="2300">
                <a:solidFill>
                  <a:schemeClr val="lt1"/>
                </a:solidFill>
              </a:rPr>
              <a:t>,</a:t>
            </a:r>
            <a:r>
              <a:rPr lang="en-US" sz="2300" i="0" u="none" strike="noStrike" cap="none">
                <a:solidFill>
                  <a:schemeClr val="lt1"/>
                </a:solidFill>
              </a:rPr>
              <a:t> </a:t>
            </a:r>
            <a:r>
              <a:rPr lang="en-US" sz="2300">
                <a:solidFill>
                  <a:schemeClr val="lt1"/>
                </a:solidFill>
              </a:rPr>
              <a:t>w</a:t>
            </a:r>
            <a:r>
              <a:rPr lang="en-US" sz="2300" i="0" u="none" strike="noStrike" cap="none">
                <a:solidFill>
                  <a:schemeClr val="lt1"/>
                </a:solidFill>
              </a:rPr>
              <a:t>ho </a:t>
            </a:r>
            <a:r>
              <a:rPr lang="en-US" sz="2300">
                <a:solidFill>
                  <a:schemeClr val="lt1"/>
                </a:solidFill>
              </a:rPr>
              <a:t>said</a:t>
            </a:r>
            <a:r>
              <a:rPr lang="en-US" sz="2300" i="0" u="none" strike="noStrike" cap="none">
                <a:solidFill>
                  <a:schemeClr val="lt1"/>
                </a:solidFill>
              </a:rPr>
              <a:t> the word “kill” more often? Who sa</a:t>
            </a:r>
            <a:r>
              <a:rPr lang="en-US" sz="2300">
                <a:solidFill>
                  <a:schemeClr val="lt1"/>
                </a:solidFill>
              </a:rPr>
              <a:t>id</a:t>
            </a:r>
            <a:r>
              <a:rPr lang="en-US" sz="2300" i="0" u="none" strike="noStrike" cap="none">
                <a:solidFill>
                  <a:schemeClr val="lt1"/>
                </a:solidFill>
              </a:rPr>
              <a:t> “love” more often?</a:t>
            </a:r>
            <a:endParaRPr sz="2300" i="0" u="none" strike="noStrike" cap="none">
              <a:solidFill>
                <a:schemeClr val="lt1"/>
              </a:solidFill>
            </a:endParaRPr>
          </a:p>
          <a:p>
            <a:pPr marL="457200" marR="0" lvl="0" indent="0" algn="l" rtl="0">
              <a:spcBef>
                <a:spcPts val="0"/>
              </a:spcBef>
              <a:spcAft>
                <a:spcPts val="0"/>
              </a:spcAft>
              <a:buNone/>
            </a:pPr>
            <a:endParaRPr sz="2300">
              <a:solidFill>
                <a:schemeClr val="lt1"/>
              </a:solidFill>
            </a:endParaRPr>
          </a:p>
          <a:p>
            <a:pPr marL="0" lvl="0" indent="0" algn="l" rtl="0">
              <a:spcBef>
                <a:spcPts val="0"/>
              </a:spcBef>
              <a:spcAft>
                <a:spcPts val="0"/>
              </a:spcAft>
              <a:buNone/>
            </a:pPr>
            <a:r>
              <a:rPr lang="en-US" sz="2300">
                <a:solidFill>
                  <a:schemeClr val="lt1"/>
                </a:solidFill>
              </a:rPr>
              <a:t>3. Based on the frequent used words, what aspect does each family reveal?</a:t>
            </a:r>
            <a:endParaRPr sz="2300">
              <a:solidFill>
                <a:schemeClr val="lt1"/>
              </a:solidFill>
            </a:endParaRPr>
          </a:p>
          <a:p>
            <a:pPr marL="342900" marR="0" lvl="0" indent="-190500" algn="l" rtl="0">
              <a:spcBef>
                <a:spcPts val="0"/>
              </a:spcBef>
              <a:spcAft>
                <a:spcPts val="0"/>
              </a:spcAft>
              <a:buClr>
                <a:schemeClr val="dk1"/>
              </a:buClr>
              <a:buSzPts val="2400"/>
              <a:buFont typeface="Arial"/>
              <a:buNone/>
            </a:pPr>
            <a:endParaRPr sz="1900" i="0" u="none" strike="noStrike" cap="none">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1" descr="Game of Thrones Iron Throne Wallpapers - Top Free Game of Thrones Iron  Throne Backgrounds - WallpaperAccess"/>
          <p:cNvPicPr preferRelativeResize="0"/>
          <p:nvPr/>
        </p:nvPicPr>
        <p:blipFill rotWithShape="1">
          <a:blip r:embed="rId3" cstate="screen">
            <a:alphaModFix amt="13000"/>
            <a:extLst>
              <a:ext uri="{28A0092B-C50C-407E-A947-70E740481C1C}">
                <a14:useLocalDpi xmlns:a14="http://schemas.microsoft.com/office/drawing/2010/main" val="0"/>
              </a:ext>
            </a:extLst>
          </a:blip>
          <a:srcRect/>
          <a:stretch/>
        </p:blipFill>
        <p:spPr>
          <a:xfrm>
            <a:off x="609600" y="0"/>
            <a:ext cx="10972800" cy="6858000"/>
          </a:xfrm>
          <a:prstGeom prst="rect">
            <a:avLst/>
          </a:prstGeom>
          <a:noFill/>
          <a:ln>
            <a:noFill/>
          </a:ln>
          <a:effectLst>
            <a:outerShdw blurRad="50800" dist="50800" dir="5400000" algn="ctr" rotWithShape="0">
              <a:srgbClr val="000000"/>
            </a:outerShdw>
          </a:effectLst>
        </p:spPr>
      </p:pic>
      <p:sp>
        <p:nvSpPr>
          <p:cNvPr id="160" name="Google Shape;160;p21"/>
          <p:cNvSpPr txBox="1">
            <a:spLocks noGrp="1"/>
          </p:cNvSpPr>
          <p:nvPr>
            <p:ph type="subTitle" idx="1"/>
          </p:nvPr>
        </p:nvSpPr>
        <p:spPr>
          <a:xfrm>
            <a:off x="346231" y="1000419"/>
            <a:ext cx="12027600" cy="457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000"/>
              <a:buNone/>
            </a:pPr>
            <a:r>
              <a:rPr lang="en-US" sz="3500" b="1">
                <a:solidFill>
                  <a:schemeClr val="lt1"/>
                </a:solidFill>
                <a:latin typeface="Arial"/>
                <a:ea typeface="Arial"/>
                <a:cs typeface="Arial"/>
                <a:sym typeface="Arial"/>
              </a:rPr>
              <a:t>Research Objectives</a:t>
            </a:r>
            <a:endParaRPr sz="1900" b="1">
              <a:latin typeface="Arial"/>
              <a:ea typeface="Arial"/>
              <a:cs typeface="Arial"/>
              <a:sym typeface="Arial"/>
            </a:endParaRPr>
          </a:p>
        </p:txBody>
      </p:sp>
      <p:pic>
        <p:nvPicPr>
          <p:cNvPr id="161" name="Google Shape;161;p21" descr="GAME of THRONES final season!"/>
          <p:cNvPicPr preferRelativeResize="0"/>
          <p:nvPr/>
        </p:nvPicPr>
        <p:blipFill rotWithShape="1">
          <a:blip r:embed="rId4" cstate="screen">
            <a:alphaModFix/>
            <a:extLst>
              <a:ext uri="{28A0092B-C50C-407E-A947-70E740481C1C}">
                <a14:useLocalDpi xmlns:a14="http://schemas.microsoft.com/office/drawing/2010/main" val="0"/>
              </a:ext>
            </a:extLst>
          </a:blip>
          <a:srcRect/>
          <a:stretch/>
        </p:blipFill>
        <p:spPr>
          <a:xfrm>
            <a:off x="10906124" y="6332823"/>
            <a:ext cx="1209676" cy="439452"/>
          </a:xfrm>
          <a:prstGeom prst="rect">
            <a:avLst/>
          </a:prstGeom>
          <a:noFill/>
          <a:ln>
            <a:noFill/>
          </a:ln>
        </p:spPr>
      </p:pic>
      <p:sp>
        <p:nvSpPr>
          <p:cNvPr id="162" name="Google Shape;162;p21"/>
          <p:cNvSpPr txBox="1"/>
          <p:nvPr/>
        </p:nvSpPr>
        <p:spPr>
          <a:xfrm>
            <a:off x="1314453" y="2371681"/>
            <a:ext cx="9563100" cy="3047100"/>
          </a:xfrm>
          <a:prstGeom prst="rect">
            <a:avLst/>
          </a:prstGeom>
          <a:noFill/>
          <a:ln>
            <a:noFill/>
          </a:ln>
        </p:spPr>
        <p:txBody>
          <a:bodyPr spcFirstLastPara="1" wrap="square" lIns="91425" tIns="45700" rIns="91425" bIns="45700" anchor="t" anchorCtr="0">
            <a:noAutofit/>
          </a:bodyPr>
          <a:lstStyle/>
          <a:p>
            <a:pPr marL="342900" marR="0" lvl="0" indent="-311150" algn="l" rtl="0">
              <a:spcBef>
                <a:spcPts val="0"/>
              </a:spcBef>
              <a:spcAft>
                <a:spcPts val="0"/>
              </a:spcAft>
              <a:buClr>
                <a:schemeClr val="lt1"/>
              </a:buClr>
              <a:buSzPts val="2300"/>
              <a:buChar char="•"/>
            </a:pPr>
            <a:r>
              <a:rPr lang="en-US" sz="2300">
                <a:solidFill>
                  <a:schemeClr val="lt1"/>
                </a:solidFill>
              </a:rPr>
              <a:t>Help the users gain a better overview of a character’s opinion behind certain scenes.</a:t>
            </a:r>
            <a:endParaRPr sz="900"/>
          </a:p>
          <a:p>
            <a:pPr marL="342900" marR="0" lvl="0" indent="-165100" algn="l" rtl="0">
              <a:spcBef>
                <a:spcPts val="0"/>
              </a:spcBef>
              <a:spcAft>
                <a:spcPts val="0"/>
              </a:spcAft>
              <a:buClr>
                <a:schemeClr val="dk1"/>
              </a:buClr>
              <a:buSzPts val="2800"/>
              <a:buFont typeface="Arial"/>
              <a:buNone/>
            </a:pPr>
            <a:endParaRPr sz="2300" i="0" u="none" strike="noStrike" cap="none">
              <a:solidFill>
                <a:schemeClr val="lt1"/>
              </a:solidFill>
            </a:endParaRPr>
          </a:p>
          <a:p>
            <a:pPr marL="342900" marR="0" lvl="0" indent="-311150" algn="l" rtl="0">
              <a:spcBef>
                <a:spcPts val="0"/>
              </a:spcBef>
              <a:spcAft>
                <a:spcPts val="0"/>
              </a:spcAft>
              <a:buClr>
                <a:schemeClr val="lt1"/>
              </a:buClr>
              <a:buSzPts val="2300"/>
              <a:buChar char="•"/>
            </a:pPr>
            <a:r>
              <a:rPr lang="en-US" sz="2300">
                <a:solidFill>
                  <a:schemeClr val="lt1"/>
                </a:solidFill>
              </a:rPr>
              <a:t>Classify the overall attitude of characters as positive, negative, or neutral.</a:t>
            </a:r>
            <a:endParaRPr sz="2300">
              <a:solidFill>
                <a:schemeClr val="lt1"/>
              </a:solidFill>
            </a:endParaRPr>
          </a:p>
          <a:p>
            <a:pPr marL="0" marR="0" lvl="0" indent="0" algn="l" rtl="0">
              <a:spcBef>
                <a:spcPts val="0"/>
              </a:spcBef>
              <a:spcAft>
                <a:spcPts val="0"/>
              </a:spcAft>
              <a:buNone/>
            </a:pPr>
            <a:endParaRPr sz="2300">
              <a:solidFill>
                <a:schemeClr val="lt1"/>
              </a:solidFill>
            </a:endParaRPr>
          </a:p>
          <a:p>
            <a:pPr marL="342900" lvl="0" indent="-311150" algn="l" rtl="0">
              <a:spcBef>
                <a:spcPts val="0"/>
              </a:spcBef>
              <a:spcAft>
                <a:spcPts val="0"/>
              </a:spcAft>
              <a:buClr>
                <a:schemeClr val="lt1"/>
              </a:buClr>
              <a:buSzPts val="2300"/>
              <a:buChar char="•"/>
            </a:pPr>
            <a:r>
              <a:rPr lang="en-US" sz="2300">
                <a:solidFill>
                  <a:schemeClr val="lt1"/>
                </a:solidFill>
              </a:rPr>
              <a:t>Provide a comparison of two characters: Cersei and Daenerys.</a:t>
            </a:r>
            <a:endParaRPr sz="2300">
              <a:solidFill>
                <a:schemeClr val="lt1"/>
              </a:solidFill>
            </a:endParaRPr>
          </a:p>
          <a:p>
            <a:pPr marL="457200" marR="0" lvl="0" indent="0" algn="l" rtl="0">
              <a:spcBef>
                <a:spcPts val="0"/>
              </a:spcBef>
              <a:spcAft>
                <a:spcPts val="0"/>
              </a:spcAft>
              <a:buNone/>
            </a:pPr>
            <a:endParaRPr sz="2300">
              <a:solidFill>
                <a:schemeClr val="lt1"/>
              </a:solidFill>
            </a:endParaRPr>
          </a:p>
          <a:p>
            <a:pPr marL="342900" marR="0" lvl="0" indent="-311150" algn="l" rtl="0">
              <a:spcBef>
                <a:spcPts val="0"/>
              </a:spcBef>
              <a:spcAft>
                <a:spcPts val="0"/>
              </a:spcAft>
              <a:buClr>
                <a:schemeClr val="lt1"/>
              </a:buClr>
              <a:buSzPts val="2300"/>
              <a:buChar char="•"/>
            </a:pPr>
            <a:r>
              <a:rPr lang="en-US" sz="2300">
                <a:solidFill>
                  <a:schemeClr val="lt1"/>
                </a:solidFill>
              </a:rPr>
              <a:t>Find the main theme in each family - what matters the most to them.</a:t>
            </a:r>
            <a:endParaRPr sz="2300" i="0" u="none" strike="noStrike" cap="none">
              <a:solidFill>
                <a:schemeClr val="lt1"/>
              </a:solidFill>
            </a:endParaRPr>
          </a:p>
          <a:p>
            <a:pPr marL="342900" marR="0" lvl="0" indent="-190500" algn="l" rtl="0">
              <a:spcBef>
                <a:spcPts val="0"/>
              </a:spcBef>
              <a:spcAft>
                <a:spcPts val="0"/>
              </a:spcAft>
              <a:buClr>
                <a:schemeClr val="dk1"/>
              </a:buClr>
              <a:buSzPts val="2400"/>
              <a:buFont typeface="Arial"/>
              <a:buNone/>
            </a:pPr>
            <a:endParaRPr sz="1900" i="0" u="none" strike="noStrike" cap="none">
              <a:solidFill>
                <a:schemeClr val="lt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1392</Words>
  <Application>Microsoft Office PowerPoint</Application>
  <PresentationFormat>Widescreen</PresentationFormat>
  <Paragraphs>209</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Helvetica Neue</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Oje Williams</cp:lastModifiedBy>
  <cp:revision>3</cp:revision>
  <dcterms:modified xsi:type="dcterms:W3CDTF">2021-04-26T23:23:14Z</dcterms:modified>
</cp:coreProperties>
</file>